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9" r:id="rId4"/>
    <p:sldId id="258" r:id="rId5"/>
    <p:sldId id="266" r:id="rId6"/>
    <p:sldId id="259" r:id="rId7"/>
    <p:sldId id="260" r:id="rId8"/>
    <p:sldId id="264" r:id="rId9"/>
    <p:sldId id="261" r:id="rId10"/>
    <p:sldId id="265" r:id="rId11"/>
    <p:sldId id="271" r:id="rId12"/>
    <p:sldId id="272" r:id="rId13"/>
    <p:sldId id="270" r:id="rId14"/>
    <p:sldId id="268" r:id="rId15"/>
    <p:sldId id="263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3824" autoAdjust="0"/>
  </p:normalViewPr>
  <p:slideViewPr>
    <p:cSldViewPr>
      <p:cViewPr varScale="1">
        <p:scale>
          <a:sx n="78" d="100"/>
          <a:sy n="78" d="100"/>
        </p:scale>
        <p:origin x="28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94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387A8-DAA0-4D6F-8148-4137FA32871D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77040-1689-495A-B3FE-AADDE3D00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56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77040-1689-495A-B3FE-AADDE3D005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78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Design Engineers Unfamiliar with New Systems</a:t>
            </a:r>
          </a:p>
          <a:p>
            <a:pPr lvl="1"/>
            <a:r>
              <a:rPr lang="en-US" dirty="0"/>
              <a:t>Design assistance from equipment vendors</a:t>
            </a:r>
          </a:p>
          <a:p>
            <a:pPr lvl="1"/>
            <a:r>
              <a:rPr lang="en-US" dirty="0"/>
              <a:t>May not have full understanding of how to design around and integrate new equipment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77040-1689-495A-B3FE-AADDE3D005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03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77040-1689-495A-B3FE-AADDE3D005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09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77040-1689-495A-B3FE-AADDE3D005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20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process is “efficient” for project team but not “energy efficient” for owner.</a:t>
            </a:r>
          </a:p>
          <a:p>
            <a:r>
              <a:rPr lang="en-US" dirty="0"/>
              <a:t>NOTE: A “worst case” very cynical perspective – exaggerated for the purposes of this presentation. Not representative of all design professionals or projects.</a:t>
            </a:r>
          </a:p>
          <a:p>
            <a:endParaRPr lang="en-US" dirty="0"/>
          </a:p>
          <a:p>
            <a:r>
              <a:rPr lang="en-US" dirty="0"/>
              <a:t>Architects shield owner’s from engineers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77040-1689-495A-B3FE-AADDE3D005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69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77040-1689-495A-B3FE-AADDE3D005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64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Industry</a:t>
            </a:r>
            <a:r>
              <a:rPr lang="en-US" baseline="0" dirty="0"/>
              <a:t> standard boilerplate specifications = common knowledge of what is expected = developed by designers</a:t>
            </a:r>
          </a:p>
          <a:p>
            <a:r>
              <a:rPr lang="en-US" baseline="0" dirty="0"/>
              <a:t>   O&amp;M Manuals as a closeout punch list item</a:t>
            </a:r>
          </a:p>
          <a:p>
            <a:r>
              <a:rPr lang="en-US" baseline="0" dirty="0"/>
              <a:t>   O&amp;M Training only if requested and at the contractors’ convenience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77040-1689-495A-B3FE-AADDE3D005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42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 coordination by addenda is the result of Architects</a:t>
            </a:r>
            <a:r>
              <a:rPr lang="en-US" baseline="0" dirty="0"/>
              <a:t> ever-changing plans – even up to last minute of Construction Documents.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77040-1689-495A-B3FE-AADDE3D005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06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</a:t>
            </a:r>
            <a:r>
              <a:rPr lang="en-US" baseline="0" dirty="0"/>
              <a:t> likely to be operated as intended = reasonable likelihood of achieving close to minimum energy code consumption</a:t>
            </a:r>
          </a:p>
          <a:p>
            <a:r>
              <a:rPr lang="en-US" baseline="0" dirty="0"/>
              <a:t>Minimal design risk = lowered risk of INCREASED ENERGY CONSUMPTION due to an energy efficient system being designed, installed, or controlled inappropriately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77040-1689-495A-B3FE-AADDE3D005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17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Lot of emphasis on Design Fees and Procurement/Installation with little Design Phase consideration of Troubleshooting &amp; Remediation if the Design Phase is not robust.</a:t>
            </a:r>
          </a:p>
          <a:p>
            <a:r>
              <a:rPr lang="en-US" dirty="0"/>
              <a:t>Energy Costs are hit-and-miss on how deeply and meaningfully they are taken into consideration during Design.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77040-1689-495A-B3FE-AADDE3D005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80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0000">
            <a:off x="357234" y="478786"/>
            <a:ext cx="6969353" cy="6331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060096" y="6400800"/>
            <a:ext cx="2083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Better Performing</a:t>
            </a:r>
            <a:r>
              <a:rPr lang="en-US" sz="2000" baseline="0" dirty="0"/>
              <a:t> Buildings</a:t>
            </a:r>
            <a:r>
              <a:rPr lang="en-US" sz="1100" baseline="0" dirty="0"/>
              <a:t>™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4606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715000"/>
            <a:ext cx="1130810" cy="102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93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715000"/>
            <a:ext cx="1130810" cy="102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53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715000"/>
            <a:ext cx="1130810" cy="102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1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88078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Energy Efficient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Presented to:</a:t>
            </a:r>
          </a:p>
          <a:p>
            <a:r>
              <a:rPr lang="en-US" dirty="0"/>
              <a:t>Energy Design Conference Preconference Workshop</a:t>
            </a:r>
            <a:br>
              <a:rPr lang="en-US" dirty="0"/>
            </a:br>
            <a:r>
              <a:rPr lang="en-US" dirty="0"/>
              <a:t>Duluth, Minnesota</a:t>
            </a:r>
            <a:br>
              <a:rPr lang="en-US" dirty="0"/>
            </a:br>
            <a:r>
              <a:rPr lang="en-US" dirty="0"/>
              <a:t>February 20, 2017</a:t>
            </a:r>
          </a:p>
          <a:p>
            <a:endParaRPr lang="en-US" dirty="0"/>
          </a:p>
          <a:p>
            <a:r>
              <a:rPr lang="en-US" sz="2600" dirty="0"/>
              <a:t>Presented by:</a:t>
            </a:r>
          </a:p>
          <a:p>
            <a:r>
              <a:rPr lang="en-US" sz="2800" dirty="0"/>
              <a:t>Rebecca Ellis, PE, LEED AP BD+C, CCP, CPMP, CxA</a:t>
            </a:r>
            <a:br>
              <a:rPr lang="en-US" sz="2800" dirty="0"/>
            </a:br>
            <a:r>
              <a:rPr lang="en-US" sz="2800" dirty="0"/>
              <a:t>President</a:t>
            </a:r>
            <a:br>
              <a:rPr lang="en-US" sz="2800" dirty="0"/>
            </a:br>
            <a:r>
              <a:rPr lang="en-US" sz="2800" dirty="0"/>
              <a:t>Questions &amp; Solutions Engineering, Inc.</a:t>
            </a:r>
          </a:p>
        </p:txBody>
      </p:sp>
    </p:spTree>
    <p:extLst>
      <p:ext uri="{BB962C8B-B14F-4D97-AF65-F5344CB8AC3E}">
        <p14:creationId xmlns:p14="http://schemas.microsoft.com/office/powerpoint/2010/main" val="1045237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 of Energy Systems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Project Timeline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Owner Schedule Constraints</a:t>
            </a:r>
          </a:p>
          <a:p>
            <a:pPr lvl="1"/>
            <a:r>
              <a:rPr lang="en-US" dirty="0"/>
              <a:t>Financing</a:t>
            </a:r>
          </a:p>
          <a:p>
            <a:pPr lvl="1"/>
            <a:r>
              <a:rPr lang="en-US" dirty="0"/>
              <a:t>Domino affect of relocating people</a:t>
            </a:r>
          </a:p>
          <a:p>
            <a:pPr lvl="1"/>
            <a:r>
              <a:rPr lang="en-US" dirty="0"/>
              <a:t>End of leases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590800"/>
            <a:ext cx="8458200" cy="102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64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 of Energy Systems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Objective of Design Process?</a:t>
            </a:r>
          </a:p>
          <a:p>
            <a:pPr lvl="1"/>
            <a:r>
              <a:rPr lang="en-US" dirty="0"/>
              <a:t>Drawings and specifications for use in bidding</a:t>
            </a:r>
          </a:p>
          <a:p>
            <a:pPr lvl="1"/>
            <a:r>
              <a:rPr lang="en-US" dirty="0"/>
              <a:t>Not so much concern about what comes next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405" y="3733800"/>
            <a:ext cx="3241595" cy="231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769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 of Energy Systems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  <a:p>
            <a:pPr lvl="1"/>
            <a:r>
              <a:rPr lang="en-US" dirty="0"/>
              <a:t>Minimal or no analysis of alternate systems</a:t>
            </a:r>
          </a:p>
          <a:p>
            <a:pPr lvl="1"/>
            <a:r>
              <a:rPr lang="en-US" dirty="0"/>
              <a:t>Architectural-Engineering integration limited to space requirements</a:t>
            </a:r>
          </a:p>
          <a:p>
            <a:pPr lvl="1"/>
            <a:r>
              <a:rPr lang="en-US" dirty="0"/>
              <a:t>Minimal or no systems operations and integration consideration</a:t>
            </a:r>
          </a:p>
          <a:p>
            <a:pPr lvl="1"/>
            <a:r>
              <a:rPr lang="en-US" dirty="0"/>
              <a:t>No meaningful, enforceable operations and maintenance planning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820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for Energy Conservation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/>
              <a:t>Minimum Energy Code Compliance</a:t>
            </a:r>
          </a:p>
          <a:p>
            <a:r>
              <a:rPr lang="en-US" dirty="0"/>
              <a:t>Common Systems Potentially Familiar to Building Operators</a:t>
            </a:r>
          </a:p>
          <a:p>
            <a:pPr lvl="1"/>
            <a:r>
              <a:rPr lang="en-US" dirty="0"/>
              <a:t>Most likely to be operated as intended – just by chance, not by planning</a:t>
            </a:r>
          </a:p>
          <a:p>
            <a:r>
              <a:rPr lang="en-US" dirty="0"/>
              <a:t>Frustrated Energy-Conscious Owners</a:t>
            </a:r>
          </a:p>
          <a:p>
            <a:pPr lvl="1"/>
            <a:r>
              <a:rPr lang="en-US" dirty="0"/>
              <a:t>Inadequate or non-existent design phase comparative systems analysis</a:t>
            </a:r>
          </a:p>
          <a:p>
            <a:r>
              <a:rPr lang="en-US" dirty="0"/>
              <a:t>Design Engineers Familiar with Equipment &amp; Systems</a:t>
            </a:r>
          </a:p>
          <a:p>
            <a:pPr lvl="1"/>
            <a:r>
              <a:rPr lang="en-US" dirty="0"/>
              <a:t>Lower risk of design errors, change orders, and/or post-construction troubleshooting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198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/>
              <a:t>Design Fees</a:t>
            </a:r>
          </a:p>
          <a:p>
            <a:r>
              <a:rPr lang="en-US" dirty="0"/>
              <a:t>Procurement &amp; Installation Costs </a:t>
            </a:r>
          </a:p>
          <a:p>
            <a:r>
              <a:rPr lang="en-US" dirty="0"/>
              <a:t>Troubleshooting Costs</a:t>
            </a:r>
          </a:p>
          <a:p>
            <a:r>
              <a:rPr lang="en-US" dirty="0"/>
              <a:t>Remediation Costs</a:t>
            </a:r>
          </a:p>
          <a:p>
            <a:r>
              <a:rPr lang="en-US" dirty="0"/>
              <a:t>Energy Costs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81200"/>
            <a:ext cx="2241614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213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Commodity Design Engineering Fees</a:t>
            </a:r>
          </a:p>
          <a:p>
            <a:r>
              <a:rPr lang="en-US" dirty="0"/>
              <a:t>Design Engineers Unfamiliar with New Systems</a:t>
            </a:r>
          </a:p>
          <a:p>
            <a:r>
              <a:rPr lang="en-US" dirty="0"/>
              <a:t>Rushed Design Process</a:t>
            </a:r>
          </a:p>
          <a:p>
            <a:r>
              <a:rPr lang="en-US" dirty="0"/>
              <a:t>Lack of Experience Evaluating Energy System Options</a:t>
            </a:r>
          </a:p>
          <a:p>
            <a:r>
              <a:rPr lang="en-US" dirty="0"/>
              <a:t>Lack of Experience Operating Building Systems</a:t>
            </a:r>
          </a:p>
          <a:p>
            <a:r>
              <a:rPr lang="en-US" dirty="0"/>
              <a:t>High Risk/Low Reward for Innovative Design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336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Preconference Workshop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Lighting &amp; Lighting Controls Design</a:t>
            </a:r>
          </a:p>
          <a:p>
            <a:r>
              <a:rPr lang="en-US" dirty="0"/>
              <a:t>HVAC &amp; Controls Design</a:t>
            </a:r>
          </a:p>
          <a:p>
            <a:r>
              <a:rPr lang="en-US" dirty="0"/>
              <a:t>Case Studies</a:t>
            </a:r>
          </a:p>
          <a:p>
            <a:r>
              <a:rPr lang="en-US" dirty="0"/>
              <a:t>Lessons Learned &amp; Best Practices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38400"/>
            <a:ext cx="2727325" cy="203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32549"/>
            <a:ext cx="2838033" cy="220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788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State of Energy Systems Design </a:t>
            </a:r>
          </a:p>
          <a:p>
            <a:r>
              <a:rPr lang="en-US" dirty="0"/>
              <a:t>Implications for Energy Conservation</a:t>
            </a:r>
          </a:p>
          <a:p>
            <a:r>
              <a:rPr lang="en-US" dirty="0"/>
              <a:t>Costs</a:t>
            </a:r>
          </a:p>
          <a:p>
            <a:r>
              <a:rPr lang="en-US" dirty="0"/>
              <a:t>Barriers to Improvement</a:t>
            </a:r>
          </a:p>
        </p:txBody>
      </p:sp>
      <p:pic>
        <p:nvPicPr>
          <p:cNvPr id="4" name="Picture 4" descr="DECC BW pi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24200"/>
            <a:ext cx="328295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88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  <a:p>
            <a:r>
              <a:rPr lang="en-US" dirty="0"/>
              <a:t>Attendees</a:t>
            </a:r>
          </a:p>
          <a:p>
            <a:r>
              <a:rPr lang="en-US" dirty="0"/>
              <a:t>Minnesota Power Representatives</a:t>
            </a:r>
          </a:p>
        </p:txBody>
      </p:sp>
    </p:spTree>
    <p:extLst>
      <p:ext uri="{BB962C8B-B14F-4D97-AF65-F5344CB8AC3E}">
        <p14:creationId xmlns:p14="http://schemas.microsoft.com/office/powerpoint/2010/main" val="1092214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 of Energy Systems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“Efficient Design” vs. “Energy Efficient Design”</a:t>
            </a:r>
          </a:p>
          <a:p>
            <a:r>
              <a:rPr lang="en-US" dirty="0"/>
              <a:t>Designer Selection Process</a:t>
            </a:r>
          </a:p>
          <a:p>
            <a:pPr lvl="1"/>
            <a:r>
              <a:rPr lang="en-US" dirty="0"/>
              <a:t>Architects Selected by Owners</a:t>
            </a:r>
          </a:p>
          <a:p>
            <a:pPr lvl="1"/>
            <a:r>
              <a:rPr lang="en-US" dirty="0"/>
              <a:t>Engineers selected by Architects</a:t>
            </a:r>
          </a:p>
          <a:p>
            <a:pPr lvl="1"/>
            <a:r>
              <a:rPr lang="en-US" dirty="0"/>
              <a:t>Fixed fee </a:t>
            </a:r>
          </a:p>
          <a:p>
            <a:pPr lvl="1"/>
            <a:r>
              <a:rPr lang="en-US" dirty="0"/>
              <a:t>Commodity perception</a:t>
            </a:r>
          </a:p>
          <a:p>
            <a:pPr lvl="1"/>
            <a:r>
              <a:rPr lang="en-US" dirty="0"/>
              <a:t>Necessary evil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624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 of Energy Systems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Design Team</a:t>
            </a:r>
          </a:p>
          <a:p>
            <a:pPr lvl="1"/>
            <a:r>
              <a:rPr lang="en-US" dirty="0"/>
              <a:t>Architect</a:t>
            </a:r>
          </a:p>
          <a:p>
            <a:pPr lvl="1"/>
            <a:r>
              <a:rPr lang="en-US" dirty="0"/>
              <a:t>Engineers</a:t>
            </a:r>
          </a:p>
          <a:p>
            <a:pPr lvl="1"/>
            <a:r>
              <a:rPr lang="en-US" dirty="0"/>
              <a:t>Owner’s Project Manager/Representative</a:t>
            </a:r>
          </a:p>
          <a:p>
            <a:pPr lvl="1"/>
            <a:r>
              <a:rPr lang="en-US" dirty="0"/>
              <a:t>Future Users </a:t>
            </a:r>
          </a:p>
          <a:p>
            <a:pPr lvl="1"/>
            <a:r>
              <a:rPr lang="en-US" dirty="0"/>
              <a:t>Construction Manager (optional)</a:t>
            </a:r>
          </a:p>
          <a:p>
            <a:pPr lvl="1"/>
            <a:r>
              <a:rPr lang="en-US" dirty="0"/>
              <a:t>Future Building Operators (optional)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787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 of Energy Systems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Engineering Design Process</a:t>
            </a:r>
          </a:p>
          <a:p>
            <a:pPr lvl="1"/>
            <a:r>
              <a:rPr lang="en-US" dirty="0"/>
              <a:t>Building and space types definition by Architect</a:t>
            </a:r>
          </a:p>
          <a:p>
            <a:pPr lvl="1"/>
            <a:r>
              <a:rPr lang="en-US" dirty="0"/>
              <a:t>Energy systems schematic design narrative</a:t>
            </a:r>
          </a:p>
          <a:p>
            <a:pPr lvl="2"/>
            <a:r>
              <a:rPr lang="en-US" dirty="0"/>
              <a:t>Based on last “similar” project</a:t>
            </a:r>
          </a:p>
          <a:p>
            <a:pPr lvl="2"/>
            <a:r>
              <a:rPr lang="en-US" dirty="0"/>
              <a:t>Corporate standard template </a:t>
            </a:r>
          </a:p>
          <a:p>
            <a:pPr lvl="1"/>
            <a:r>
              <a:rPr lang="en-US" dirty="0"/>
              <a:t>Design Development</a:t>
            </a:r>
          </a:p>
          <a:p>
            <a:pPr lvl="2"/>
            <a:r>
              <a:rPr lang="en-US" dirty="0"/>
              <a:t>Block load calculations</a:t>
            </a:r>
          </a:p>
          <a:p>
            <a:pPr lvl="2"/>
            <a:r>
              <a:rPr lang="en-US" dirty="0"/>
              <a:t>Coordination with Architect for space requirements</a:t>
            </a:r>
          </a:p>
          <a:p>
            <a:pPr lvl="2"/>
            <a:r>
              <a:rPr lang="en-US" dirty="0"/>
              <a:t>Rough lay-out of equipment and major distribution routes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367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 of Energy Systems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Engineering Design Process (cont’d)</a:t>
            </a:r>
          </a:p>
          <a:p>
            <a:pPr lvl="1"/>
            <a:r>
              <a:rPr lang="en-US" dirty="0"/>
              <a:t>Construction Documents</a:t>
            </a:r>
          </a:p>
          <a:p>
            <a:pPr lvl="2"/>
            <a:r>
              <a:rPr lang="en-US" dirty="0"/>
              <a:t>Delay as long as possible due to ever-changing Architectural plans</a:t>
            </a:r>
          </a:p>
          <a:p>
            <a:pPr lvl="2"/>
            <a:r>
              <a:rPr lang="en-US" dirty="0"/>
              <a:t>Detailed load calculations</a:t>
            </a:r>
          </a:p>
          <a:p>
            <a:pPr lvl="2"/>
            <a:r>
              <a:rPr lang="en-US" dirty="0"/>
              <a:t>Final equipment selections, layout, and distribution sizing</a:t>
            </a:r>
          </a:p>
          <a:p>
            <a:pPr lvl="2"/>
            <a:r>
              <a:rPr lang="en-US" dirty="0"/>
              <a:t>Corporate standard specifications</a:t>
            </a:r>
          </a:p>
          <a:p>
            <a:pPr lvl="3"/>
            <a:r>
              <a:rPr lang="en-US" dirty="0"/>
              <a:t>O&amp;M training requirements</a:t>
            </a:r>
          </a:p>
          <a:p>
            <a:pPr lvl="3"/>
            <a:r>
              <a:rPr lang="en-US" dirty="0"/>
              <a:t>O&amp;M documentation requirements</a:t>
            </a:r>
          </a:p>
          <a:p>
            <a:pPr lvl="3"/>
            <a:r>
              <a:rPr lang="en-US" dirty="0" err="1"/>
              <a:t>Punchlist</a:t>
            </a:r>
            <a:r>
              <a:rPr lang="en-US" dirty="0"/>
              <a:t> &amp; Closeout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705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 of Energy Systems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Engineering Design Process (cont’d)</a:t>
            </a:r>
          </a:p>
          <a:p>
            <a:pPr lvl="1"/>
            <a:r>
              <a:rPr lang="en-US" dirty="0"/>
              <a:t>Operations &amp; Maintenance Planning</a:t>
            </a:r>
          </a:p>
          <a:p>
            <a:pPr lvl="2"/>
            <a:r>
              <a:rPr lang="en-US" dirty="0"/>
              <a:t>Design engineers with little or no systems operations experience</a:t>
            </a:r>
          </a:p>
          <a:p>
            <a:pPr lvl="2"/>
            <a:r>
              <a:rPr lang="en-US" dirty="0"/>
              <a:t>Industry standard boilerplate O&amp;M training requirements</a:t>
            </a:r>
          </a:p>
          <a:p>
            <a:pPr lvl="2"/>
            <a:r>
              <a:rPr lang="en-US" dirty="0"/>
              <a:t>Industry standard boilerplate O&amp;M documentation requirements</a:t>
            </a:r>
          </a:p>
          <a:p>
            <a:pPr marL="1371600" lvl="3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67200"/>
            <a:ext cx="2679700" cy="218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579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 of Energy Systems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Engineering Design Process (cont’d)</a:t>
            </a:r>
          </a:p>
          <a:p>
            <a:pPr lvl="1"/>
            <a:r>
              <a:rPr lang="en-US" dirty="0"/>
              <a:t>Bid Document Addenda</a:t>
            </a:r>
          </a:p>
          <a:p>
            <a:pPr lvl="2"/>
            <a:r>
              <a:rPr lang="en-US" dirty="0"/>
              <a:t>Final coordination details</a:t>
            </a:r>
          </a:p>
          <a:p>
            <a:pPr lvl="2"/>
            <a:r>
              <a:rPr lang="en-US" dirty="0"/>
              <a:t>Control system design</a:t>
            </a:r>
          </a:p>
          <a:p>
            <a:pPr lvl="1"/>
            <a:r>
              <a:rPr lang="en-US" dirty="0"/>
              <a:t>Low Bidder Selected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90800"/>
            <a:ext cx="2743200" cy="340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246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59297D"/>
      </a:dk2>
      <a:lt2>
        <a:srgbClr val="AF153C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1">
      <a:majorFont>
        <a:latin typeface="MisterEarl BT"/>
        <a:ea typeface=""/>
        <a:cs typeface=""/>
      </a:majorFont>
      <a:minorFont>
        <a:latin typeface="MisterEarl Lt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690</Words>
  <Application>Microsoft Office PowerPoint</Application>
  <PresentationFormat>On-screen Show (4:3)</PresentationFormat>
  <Paragraphs>157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MisterEarl BT</vt:lpstr>
      <vt:lpstr>MisterEarl Lt BT</vt:lpstr>
      <vt:lpstr>Wingdings</vt:lpstr>
      <vt:lpstr>Office Theme</vt:lpstr>
      <vt:lpstr>Introduction to Energy Efficient Design</vt:lpstr>
      <vt:lpstr>Outline</vt:lpstr>
      <vt:lpstr>Introductions</vt:lpstr>
      <vt:lpstr>Current State of Energy Systems Design</vt:lpstr>
      <vt:lpstr>Current State of Energy Systems Design</vt:lpstr>
      <vt:lpstr>Current State of Energy Systems Design</vt:lpstr>
      <vt:lpstr>Current State of Energy Systems Design</vt:lpstr>
      <vt:lpstr>Current State of Energy Systems Design</vt:lpstr>
      <vt:lpstr>Current State of Energy Systems Design</vt:lpstr>
      <vt:lpstr>Current State of Energy Systems Design</vt:lpstr>
      <vt:lpstr>Current State of Energy Systems Design</vt:lpstr>
      <vt:lpstr>Current State of Energy Systems Design</vt:lpstr>
      <vt:lpstr>Implications for Energy Conservation</vt:lpstr>
      <vt:lpstr>Costs</vt:lpstr>
      <vt:lpstr>Barriers to Improvement</vt:lpstr>
      <vt:lpstr>Preconference Workshop Agenda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Ellis</dc:creator>
  <cp:lastModifiedBy>AVR Duluth</cp:lastModifiedBy>
  <cp:revision>71</cp:revision>
  <dcterms:created xsi:type="dcterms:W3CDTF">2012-02-02T15:39:55Z</dcterms:created>
  <dcterms:modified xsi:type="dcterms:W3CDTF">2017-02-20T13:24:56Z</dcterms:modified>
</cp:coreProperties>
</file>