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416" r:id="rId2"/>
    <p:sldId id="430" r:id="rId3"/>
    <p:sldId id="417" r:id="rId4"/>
    <p:sldId id="418" r:id="rId5"/>
    <p:sldId id="434" r:id="rId6"/>
    <p:sldId id="435" r:id="rId7"/>
    <p:sldId id="436" r:id="rId8"/>
    <p:sldId id="437" r:id="rId9"/>
    <p:sldId id="438" r:id="rId10"/>
    <p:sldId id="439" r:id="rId11"/>
    <p:sldId id="440" r:id="rId12"/>
    <p:sldId id="441" r:id="rId13"/>
    <p:sldId id="442" r:id="rId14"/>
    <p:sldId id="329" r:id="rId15"/>
    <p:sldId id="343" r:id="rId16"/>
    <p:sldId id="380" r:id="rId17"/>
    <p:sldId id="379" r:id="rId18"/>
    <p:sldId id="385" r:id="rId19"/>
    <p:sldId id="387" r:id="rId20"/>
    <p:sldId id="344" r:id="rId21"/>
    <p:sldId id="345" r:id="rId22"/>
    <p:sldId id="321" r:id="rId23"/>
    <p:sldId id="311" r:id="rId24"/>
    <p:sldId id="412" r:id="rId25"/>
    <p:sldId id="296" r:id="rId26"/>
    <p:sldId id="295" r:id="rId27"/>
    <p:sldId id="359" r:id="rId28"/>
    <p:sldId id="389" r:id="rId29"/>
    <p:sldId id="390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398" r:id="rId38"/>
    <p:sldId id="399" r:id="rId39"/>
    <p:sldId id="400" r:id="rId40"/>
    <p:sldId id="401" r:id="rId41"/>
    <p:sldId id="402" r:id="rId42"/>
    <p:sldId id="360" r:id="rId43"/>
    <p:sldId id="361" r:id="rId44"/>
    <p:sldId id="426" r:id="rId45"/>
    <p:sldId id="410" r:id="rId46"/>
    <p:sldId id="448" r:id="rId47"/>
    <p:sldId id="449" r:id="rId48"/>
    <p:sldId id="445" r:id="rId49"/>
    <p:sldId id="443" r:id="rId50"/>
    <p:sldId id="444" r:id="rId51"/>
    <p:sldId id="276" r:id="rId52"/>
    <p:sldId id="304" r:id="rId53"/>
    <p:sldId id="421" r:id="rId54"/>
    <p:sldId id="425" r:id="rId55"/>
    <p:sldId id="424" r:id="rId56"/>
    <p:sldId id="423" r:id="rId57"/>
    <p:sldId id="422" r:id="rId58"/>
    <p:sldId id="364" r:id="rId59"/>
    <p:sldId id="457" r:id="rId60"/>
    <p:sldId id="456" r:id="rId61"/>
    <p:sldId id="454" r:id="rId62"/>
    <p:sldId id="453" r:id="rId63"/>
    <p:sldId id="452" r:id="rId64"/>
    <p:sldId id="451" r:id="rId65"/>
    <p:sldId id="450" r:id="rId66"/>
    <p:sldId id="429" r:id="rId67"/>
    <p:sldId id="428" r:id="rId68"/>
    <p:sldId id="373" r:id="rId69"/>
    <p:sldId id="374" r:id="rId70"/>
    <p:sldId id="375" r:id="rId71"/>
    <p:sldId id="384" r:id="rId72"/>
    <p:sldId id="377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46" autoAdjust="0"/>
  </p:normalViewPr>
  <p:slideViewPr>
    <p:cSldViewPr>
      <p:cViewPr>
        <p:scale>
          <a:sx n="60" d="100"/>
          <a:sy n="60" d="100"/>
        </p:scale>
        <p:origin x="1644" y="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m-files\Home\phamilton\Documents\Excel\Excel\Xcel%20Energy\Science%20Museum%20Energy%20Consumption%20(Solberg%20spreadsheet)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hamilton\Documents\Excel\Xcel%20Energy\SMM%20current%20and%20projected%20future%20energy%20usag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hamilton\Documents\Excel\Xcel%20Energy\SMM%20current%20and%20projected%20future%20energy%20usag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m-files\Home\phamilton\Documents\Excel\Excel\Xcel%20Energy\Science%20Museum%20Energy%20Consumption%20(Solberg%20spreadsheet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Science</a:t>
            </a:r>
            <a:r>
              <a:rPr lang="en-US" baseline="0" dirty="0">
                <a:solidFill>
                  <a:schemeClr val="bg1"/>
                </a:solidFill>
              </a:rPr>
              <a:t> Museum of Minnesota Chilled Water Usage, Before and After Retrofit</a:t>
            </a:r>
            <a:endParaRPr lang="en-US" dirty="0">
              <a:solidFill>
                <a:schemeClr val="bg1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668336"/>
        <c:axId val="269663632"/>
      </c:barChart>
      <c:catAx>
        <c:axId val="2696683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69663632"/>
        <c:crosses val="autoZero"/>
        <c:auto val="1"/>
        <c:lblAlgn val="ctr"/>
        <c:lblOffset val="100"/>
        <c:noMultiLvlLbl val="0"/>
      </c:catAx>
      <c:valAx>
        <c:axId val="26966363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 err="1">
                    <a:solidFill>
                      <a:schemeClr val="bg1"/>
                    </a:solidFill>
                  </a:rPr>
                  <a:t>MWh</a:t>
                </a:r>
                <a:endParaRPr lang="en-US" dirty="0">
                  <a:solidFill>
                    <a:schemeClr val="bg1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696683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Science Museum of Minnesota Total $ Energy for</a:t>
            </a:r>
            <a:r>
              <a:rPr lang="en-US" baseline="0"/>
              <a:t> Utilitites</a:t>
            </a:r>
            <a:endParaRPr lang="en-US"/>
          </a:p>
        </c:rich>
      </c:tx>
      <c:layout>
        <c:manualLayout>
          <c:xMode val="edge"/>
          <c:yMode val="edge"/>
          <c:x val="7.6418546198674331E-2"/>
          <c:y val="1.9620594300712411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6429556474932159E-2"/>
          <c:y val="0.10809055118110235"/>
          <c:w val="0.81298055963343563"/>
          <c:h val="0.80378632358455193"/>
        </c:manualLayout>
      </c:layout>
      <c:lineChart>
        <c:grouping val="standard"/>
        <c:varyColors val="0"/>
        <c:ser>
          <c:idx val="1"/>
          <c:order val="0"/>
          <c:tx>
            <c:v>2013</c:v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'[1]2012 &amp; 2013 Energy Bills'!$AQ$55:$AQ$66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Main!$B$34:$B$45</c:f>
              <c:numCache>
                <c:formatCode>#,##0</c:formatCode>
                <c:ptCount val="12"/>
                <c:pt idx="0">
                  <c:v>107267.33</c:v>
                </c:pt>
                <c:pt idx="1">
                  <c:v>102927.68000000001</c:v>
                </c:pt>
                <c:pt idx="2">
                  <c:v>103280.13999999998</c:v>
                </c:pt>
                <c:pt idx="3">
                  <c:v>100074.91</c:v>
                </c:pt>
                <c:pt idx="4">
                  <c:v>114634.54999999999</c:v>
                </c:pt>
                <c:pt idx="5">
                  <c:v>103008.88</c:v>
                </c:pt>
                <c:pt idx="6">
                  <c:v>124229.32999999999</c:v>
                </c:pt>
                <c:pt idx="7">
                  <c:v>121441.14</c:v>
                </c:pt>
                <c:pt idx="8">
                  <c:v>98188.22</c:v>
                </c:pt>
                <c:pt idx="9">
                  <c:v>93245.01</c:v>
                </c:pt>
                <c:pt idx="10">
                  <c:v>104846.75</c:v>
                </c:pt>
                <c:pt idx="11">
                  <c:v>148190.85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4A2-4770-A696-F3A9A89AF6D2}"/>
            </c:ext>
          </c:extLst>
        </c:ser>
        <c:ser>
          <c:idx val="4"/>
          <c:order val="1"/>
          <c:tx>
            <c:v>2016</c:v>
          </c:tx>
          <c:spPr>
            <a:ln>
              <a:solidFill>
                <a:schemeClr val="tx1"/>
              </a:solidFill>
            </a:ln>
          </c:spPr>
          <c:marker>
            <c:symbol val="star"/>
            <c:size val="5"/>
            <c:spPr>
              <a:solidFill>
                <a:schemeClr val="tx1"/>
              </a:solidFill>
            </c:spPr>
          </c:marker>
          <c:val>
            <c:numRef>
              <c:f>Main!$B$75:$B$86</c:f>
              <c:numCache>
                <c:formatCode>#,##0</c:formatCode>
                <c:ptCount val="12"/>
                <c:pt idx="0">
                  <c:v>91170.26999999999</c:v>
                </c:pt>
                <c:pt idx="1">
                  <c:v>82969.64</c:v>
                </c:pt>
                <c:pt idx="2">
                  <c:v>73357</c:v>
                </c:pt>
                <c:pt idx="3">
                  <c:v>72702.850000000006</c:v>
                </c:pt>
                <c:pt idx="4">
                  <c:v>74045.540000000008</c:v>
                </c:pt>
                <c:pt idx="5">
                  <c:v>81026.77</c:v>
                </c:pt>
                <c:pt idx="6">
                  <c:v>83093.13</c:v>
                </c:pt>
                <c:pt idx="7">
                  <c:v>78345.23</c:v>
                </c:pt>
                <c:pt idx="8">
                  <c:v>76025.919999999998</c:v>
                </c:pt>
                <c:pt idx="9">
                  <c:v>63332.680000000008</c:v>
                </c:pt>
                <c:pt idx="10">
                  <c:v>66390.248266670009</c:v>
                </c:pt>
                <c:pt idx="11">
                  <c:v>87264.617283075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4A2-4770-A696-F3A9A89AF6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2129992"/>
        <c:axId val="352127248"/>
      </c:lineChart>
      <c:catAx>
        <c:axId val="352129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52127248"/>
        <c:crosses val="autoZero"/>
        <c:auto val="1"/>
        <c:lblAlgn val="ctr"/>
        <c:lblOffset val="100"/>
        <c:noMultiLvlLbl val="0"/>
      </c:catAx>
      <c:valAx>
        <c:axId val="35212724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$</a:t>
                </a:r>
              </a:p>
            </c:rich>
          </c:tx>
          <c:layout>
            <c:manualLayout>
              <c:xMode val="edge"/>
              <c:yMode val="edge"/>
              <c:x val="4.1162974331598379E-2"/>
              <c:y val="0.52012678102737153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crossAx val="352129992"/>
        <c:crosses val="autoZero"/>
        <c:crossBetween val="between"/>
      </c:valAx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Sheet1!$I$48:$I$49</c:f>
              <c:numCache>
                <c:formatCode>#,##0</c:formatCode>
                <c:ptCount val="2"/>
                <c:pt idx="0">
                  <c:v>21659205400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C2-4CEB-83DF-8EA13A686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665984"/>
        <c:axId val="269666768"/>
      </c:barChart>
      <c:catAx>
        <c:axId val="269665984"/>
        <c:scaling>
          <c:orientation val="minMax"/>
        </c:scaling>
        <c:delete val="0"/>
        <c:axPos val="b"/>
        <c:majorTickMark val="out"/>
        <c:minorTickMark val="none"/>
        <c:tickLblPos val="nextTo"/>
        <c:crossAx val="269666768"/>
        <c:crosses val="autoZero"/>
        <c:auto val="1"/>
        <c:lblAlgn val="ctr"/>
        <c:lblOffset val="100"/>
        <c:noMultiLvlLbl val="0"/>
      </c:catAx>
      <c:valAx>
        <c:axId val="2696667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69665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Sheet1!$I$48:$I$49</c:f>
              <c:numCache>
                <c:formatCode>#,##0</c:formatCode>
                <c:ptCount val="2"/>
                <c:pt idx="0">
                  <c:v>21659205400</c:v>
                </c:pt>
                <c:pt idx="1">
                  <c:v>15816934160.000002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79-4E57-92DF-9B6B7284A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666376"/>
        <c:axId val="269669120"/>
      </c:barChart>
      <c:catAx>
        <c:axId val="269666376"/>
        <c:scaling>
          <c:orientation val="minMax"/>
        </c:scaling>
        <c:delete val="0"/>
        <c:axPos val="b"/>
        <c:majorTickMark val="out"/>
        <c:minorTickMark val="none"/>
        <c:tickLblPos val="nextTo"/>
        <c:crossAx val="269669120"/>
        <c:crosses val="autoZero"/>
        <c:auto val="1"/>
        <c:lblAlgn val="ctr"/>
        <c:lblOffset val="100"/>
        <c:noMultiLvlLbl val="0"/>
      </c:catAx>
      <c:valAx>
        <c:axId val="2696691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696663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Science</a:t>
            </a:r>
            <a:r>
              <a:rPr lang="en-US" baseline="0" dirty="0">
                <a:solidFill>
                  <a:schemeClr val="bg1"/>
                </a:solidFill>
              </a:rPr>
              <a:t> Museum of Minnesota Chilled Water Usage, Before and After Retrofit</a:t>
            </a:r>
            <a:endParaRPr lang="en-US" dirty="0">
              <a:solidFill>
                <a:schemeClr val="bg1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665592"/>
        <c:axId val="269662064"/>
      </c:barChart>
      <c:catAx>
        <c:axId val="2696655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69662064"/>
        <c:crosses val="autoZero"/>
        <c:auto val="1"/>
        <c:lblAlgn val="ctr"/>
        <c:lblOffset val="100"/>
        <c:noMultiLvlLbl val="0"/>
      </c:catAx>
      <c:valAx>
        <c:axId val="26966206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 err="1">
                    <a:solidFill>
                      <a:schemeClr val="bg1"/>
                    </a:solidFill>
                  </a:rPr>
                  <a:t>MWh</a:t>
                </a:r>
                <a:endParaRPr lang="en-US" dirty="0">
                  <a:solidFill>
                    <a:schemeClr val="bg1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69665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Science</a:t>
            </a:r>
            <a:r>
              <a:rPr lang="en-US" baseline="0" dirty="0">
                <a:solidFill>
                  <a:schemeClr val="bg1"/>
                </a:solidFill>
              </a:rPr>
              <a:t> Museum of Minnesota Chilled Water Usage, Before and After Retrofit</a:t>
            </a:r>
            <a:endParaRPr lang="en-US" dirty="0">
              <a:solidFill>
                <a:schemeClr val="bg1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1648560"/>
        <c:axId val="351645816"/>
      </c:barChart>
      <c:catAx>
        <c:axId val="351648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51645816"/>
        <c:crosses val="autoZero"/>
        <c:auto val="1"/>
        <c:lblAlgn val="ctr"/>
        <c:lblOffset val="100"/>
        <c:noMultiLvlLbl val="0"/>
      </c:catAx>
      <c:valAx>
        <c:axId val="351645816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 err="1">
                    <a:solidFill>
                      <a:schemeClr val="bg1"/>
                    </a:solidFill>
                  </a:rPr>
                  <a:t>MWh</a:t>
                </a:r>
                <a:endParaRPr lang="en-US" dirty="0">
                  <a:solidFill>
                    <a:schemeClr val="bg1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516485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2334693103121"/>
          <c:y val="2.2110578568983224E-2"/>
          <c:w val="0.86494813901274392"/>
          <c:h val="0.9195469588040625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Sheet1!$B$4:$D$4</c:f>
              <c:numCache>
                <c:formatCode>General</c:formatCode>
                <c:ptCount val="3"/>
                <c:pt idx="0">
                  <c:v>6347950</c:v>
                </c:pt>
                <c:pt idx="1">
                  <c:v>6916506</c:v>
                </c:pt>
                <c:pt idx="2">
                  <c:v>5587363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71-4C72-8816-A0A7704F8C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1650128"/>
        <c:axId val="351650912"/>
      </c:barChart>
      <c:catAx>
        <c:axId val="351650128"/>
        <c:scaling>
          <c:orientation val="minMax"/>
        </c:scaling>
        <c:delete val="1"/>
        <c:axPos val="b"/>
        <c:majorTickMark val="out"/>
        <c:minorTickMark val="none"/>
        <c:tickLblPos val="none"/>
        <c:crossAx val="351650912"/>
        <c:crosses val="autoZero"/>
        <c:auto val="1"/>
        <c:lblAlgn val="ctr"/>
        <c:lblOffset val="100"/>
        <c:noMultiLvlLbl val="0"/>
      </c:catAx>
      <c:valAx>
        <c:axId val="351650912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351650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aseline="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2334693103121"/>
          <c:y val="2.2110578568983224E-2"/>
          <c:w val="0.86494813901274392"/>
          <c:h val="0.9195469588040625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Sheet1!$B$4:$D$4</c:f>
              <c:numCache>
                <c:formatCode>General</c:formatCode>
                <c:ptCount val="3"/>
                <c:pt idx="0">
                  <c:v>6347950</c:v>
                </c:pt>
                <c:pt idx="1">
                  <c:v>6916506</c:v>
                </c:pt>
                <c:pt idx="2">
                  <c:v>5587363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71-4C72-8816-A0A7704F8C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1651696"/>
        <c:axId val="351644248"/>
      </c:barChart>
      <c:catAx>
        <c:axId val="351651696"/>
        <c:scaling>
          <c:orientation val="minMax"/>
        </c:scaling>
        <c:delete val="1"/>
        <c:axPos val="b"/>
        <c:majorTickMark val="out"/>
        <c:minorTickMark val="none"/>
        <c:tickLblPos val="none"/>
        <c:crossAx val="351644248"/>
        <c:crosses val="autoZero"/>
        <c:auto val="1"/>
        <c:lblAlgn val="ctr"/>
        <c:lblOffset val="100"/>
        <c:noMultiLvlLbl val="0"/>
      </c:catAx>
      <c:valAx>
        <c:axId val="351644248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351651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aseline="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2334693103121"/>
          <c:y val="2.2110578568983224E-2"/>
          <c:w val="0.86494813901274392"/>
          <c:h val="0.9195469588040625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Sheet1!$B$4:$D$4</c:f>
              <c:numCache>
                <c:formatCode>General</c:formatCode>
                <c:ptCount val="3"/>
                <c:pt idx="0">
                  <c:v>6347950</c:v>
                </c:pt>
                <c:pt idx="1">
                  <c:v>6916506</c:v>
                </c:pt>
                <c:pt idx="2">
                  <c:v>5587363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71-4C72-8816-A0A7704F8C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1646208"/>
        <c:axId val="351645032"/>
      </c:barChart>
      <c:catAx>
        <c:axId val="351646208"/>
        <c:scaling>
          <c:orientation val="minMax"/>
        </c:scaling>
        <c:delete val="1"/>
        <c:axPos val="b"/>
        <c:majorTickMark val="out"/>
        <c:minorTickMark val="none"/>
        <c:tickLblPos val="none"/>
        <c:crossAx val="351645032"/>
        <c:crosses val="autoZero"/>
        <c:auto val="1"/>
        <c:lblAlgn val="ctr"/>
        <c:lblOffset val="100"/>
        <c:noMultiLvlLbl val="0"/>
      </c:catAx>
      <c:valAx>
        <c:axId val="351645032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351646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aseline="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Science Museum of Minnesota Total $ Energy for</a:t>
            </a:r>
            <a:r>
              <a:rPr lang="en-US" baseline="0"/>
              <a:t> Utilitites</a:t>
            </a:r>
            <a:endParaRPr lang="en-US"/>
          </a:p>
        </c:rich>
      </c:tx>
      <c:layout>
        <c:manualLayout>
          <c:xMode val="edge"/>
          <c:yMode val="edge"/>
          <c:x val="7.6418546198674331E-2"/>
          <c:y val="1.9620594300712411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6429556474932159E-2"/>
          <c:y val="0.10809055118110235"/>
          <c:w val="0.81298055963343563"/>
          <c:h val="0.80378632358455193"/>
        </c:manualLayout>
      </c:layout>
      <c:lineChart>
        <c:grouping val="standard"/>
        <c:varyColors val="0"/>
        <c:ser>
          <c:idx val="1"/>
          <c:order val="0"/>
          <c:tx>
            <c:v>2013</c:v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'[1]2012 &amp; 2013 Energy Bills'!$AQ$55:$AQ$66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Main!$B$34:$B$45</c:f>
              <c:numCache>
                <c:formatCode>#,##0</c:formatCode>
                <c:ptCount val="12"/>
                <c:pt idx="0">
                  <c:v>107267.33</c:v>
                </c:pt>
                <c:pt idx="1">
                  <c:v>102927.68000000001</c:v>
                </c:pt>
                <c:pt idx="2">
                  <c:v>103280.13999999998</c:v>
                </c:pt>
                <c:pt idx="3">
                  <c:v>100074.91</c:v>
                </c:pt>
                <c:pt idx="4">
                  <c:v>114634.54999999999</c:v>
                </c:pt>
                <c:pt idx="5">
                  <c:v>103008.88</c:v>
                </c:pt>
                <c:pt idx="6">
                  <c:v>124229.32999999999</c:v>
                </c:pt>
                <c:pt idx="7">
                  <c:v>121441.14</c:v>
                </c:pt>
                <c:pt idx="8">
                  <c:v>98188.22</c:v>
                </c:pt>
                <c:pt idx="9">
                  <c:v>93245.01</c:v>
                </c:pt>
                <c:pt idx="10">
                  <c:v>104846.75</c:v>
                </c:pt>
                <c:pt idx="11">
                  <c:v>148190.85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4A2-4770-A696-F3A9A89AF6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1646600"/>
        <c:axId val="351646992"/>
      </c:lineChart>
      <c:catAx>
        <c:axId val="351646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51646992"/>
        <c:crosses val="autoZero"/>
        <c:auto val="1"/>
        <c:lblAlgn val="ctr"/>
        <c:lblOffset val="100"/>
        <c:noMultiLvlLbl val="0"/>
      </c:catAx>
      <c:valAx>
        <c:axId val="35164699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$</a:t>
                </a:r>
              </a:p>
            </c:rich>
          </c:tx>
          <c:layout>
            <c:manualLayout>
              <c:xMode val="edge"/>
              <c:yMode val="edge"/>
              <c:x val="4.1162974331598379E-2"/>
              <c:y val="0.52012678102737153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crossAx val="351646600"/>
        <c:crosses val="autoZero"/>
        <c:crossBetween val="between"/>
      </c:valAx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0.36667</cdr:x>
      <cdr:y>0.19444</cdr:y>
    </cdr:from>
    <cdr:to>
      <cdr:x>0.45</cdr:x>
      <cdr:y>0.86111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76400" y="533400"/>
          <a:ext cx="381000" cy="1828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/>
        <a:lstStyle xmlns:a="http://schemas.openxmlformats.org/drawingml/2006/main"/>
        <a:p xmlns:a="http://schemas.openxmlformats.org/drawingml/2006/main">
          <a:r>
            <a:rPr lang="en-US" sz="1600" dirty="0" smtClean="0">
              <a:solidFill>
                <a:schemeClr val="bg1"/>
              </a:solidFill>
            </a:rPr>
            <a:t>Exported/yr.</a:t>
          </a:r>
          <a:endParaRPr lang="en-US" sz="16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4847F-114D-4C9F-BCD7-C91D6DB8A866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C585A-C5AD-417A-8B3C-71215CA2B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23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r>
              <a:rPr lang="en-US" dirty="0" smtClean="0"/>
              <a:t>Section slide</a:t>
            </a:r>
          </a:p>
          <a:p>
            <a:r>
              <a:rPr lang="en-US" dirty="0" smtClean="0"/>
              <a:t>On the </a:t>
            </a:r>
            <a:r>
              <a:rPr lang="en-US" dirty="0" err="1" smtClean="0"/>
              <a:t>iclicker</a:t>
            </a:r>
            <a:r>
              <a:rPr lang="en-US" dirty="0" smtClean="0"/>
              <a:t> toolbar,</a:t>
            </a:r>
            <a:r>
              <a:rPr lang="en-US" baseline="0" dirty="0" smtClean="0"/>
              <a:t> click on the down arrow and click to turn off “Anonymous polling.”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F11F4-B324-8143-88B4-672A883F34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66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r>
              <a:rPr lang="en-US" dirty="0" smtClean="0"/>
              <a:t>Section slide</a:t>
            </a:r>
          </a:p>
          <a:p>
            <a:r>
              <a:rPr lang="en-US" dirty="0" smtClean="0"/>
              <a:t>On the </a:t>
            </a:r>
            <a:r>
              <a:rPr lang="en-US" dirty="0" err="1" smtClean="0"/>
              <a:t>iclicker</a:t>
            </a:r>
            <a:r>
              <a:rPr lang="en-US" dirty="0" smtClean="0"/>
              <a:t> toolbar,</a:t>
            </a:r>
            <a:r>
              <a:rPr lang="en-US" baseline="0" dirty="0" smtClean="0"/>
              <a:t> click on the down arrow and click to turn off “Anonymous polling.”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F11F4-B324-8143-88B4-672A883F34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23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r>
              <a:rPr lang="en-US" dirty="0" smtClean="0"/>
              <a:t>Section slide</a:t>
            </a:r>
          </a:p>
          <a:p>
            <a:r>
              <a:rPr lang="en-US" dirty="0" smtClean="0"/>
              <a:t>On the </a:t>
            </a:r>
            <a:r>
              <a:rPr lang="en-US" dirty="0" err="1" smtClean="0"/>
              <a:t>iclicker</a:t>
            </a:r>
            <a:r>
              <a:rPr lang="en-US" dirty="0" smtClean="0"/>
              <a:t> toolbar,</a:t>
            </a:r>
            <a:r>
              <a:rPr lang="en-US" baseline="0" dirty="0" smtClean="0"/>
              <a:t> click on the down arrow and click to turn off “Anonymous polling.”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F11F4-B324-8143-88B4-672A883F34F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07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</a:t>
            </a:r>
            <a:r>
              <a:rPr lang="en-US" baseline="0" dirty="0" smtClean="0"/>
              <a:t>question, with or without picture</a:t>
            </a:r>
            <a:endParaRPr lang="en-US" dirty="0" smtClean="0"/>
          </a:p>
          <a:p>
            <a:r>
              <a:rPr lang="en-US" dirty="0" smtClean="0"/>
              <a:t>1. </a:t>
            </a:r>
            <a:r>
              <a:rPr lang="en-US" baseline="0" dirty="0" smtClean="0"/>
              <a:t>Start question, click ok.</a:t>
            </a:r>
          </a:p>
          <a:p>
            <a:r>
              <a:rPr lang="en-US" dirty="0" smtClean="0"/>
              <a:t>2. Have participants</a:t>
            </a:r>
            <a:r>
              <a:rPr lang="en-US" baseline="0" dirty="0" smtClean="0"/>
              <a:t> click on answers.</a:t>
            </a:r>
          </a:p>
          <a:p>
            <a:r>
              <a:rPr lang="en-US" baseline="0" dirty="0" smtClean="0"/>
              <a:t>3. Click stop.</a:t>
            </a:r>
          </a:p>
          <a:p>
            <a:r>
              <a:rPr lang="en-US" baseline="0" dirty="0" smtClean="0"/>
              <a:t>4. Click once on slide to reveal answer and image (optional).</a:t>
            </a:r>
          </a:p>
          <a:p>
            <a:r>
              <a:rPr lang="en-US" baseline="0" dirty="0" smtClean="0"/>
              <a:t>5. Click display to see results (you may need to move the graph to the blank space on the slide and/or resize it).</a:t>
            </a:r>
          </a:p>
          <a:p>
            <a:r>
              <a:rPr lang="en-US" baseline="0" dirty="0" smtClean="0"/>
              <a:t>6. Click on graph to see correct answer.</a:t>
            </a:r>
          </a:p>
          <a:p>
            <a:r>
              <a:rPr lang="en-US" baseline="0" dirty="0" smtClean="0"/>
              <a:t>7. Click display to hide results.</a:t>
            </a:r>
          </a:p>
          <a:p>
            <a:r>
              <a:rPr lang="en-US" baseline="0" dirty="0" smtClean="0"/>
              <a:t>8. Click slide once to advance.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F11F4-B324-8143-88B4-672A883F34F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40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</a:t>
            </a:r>
            <a:r>
              <a:rPr lang="en-US" baseline="0" dirty="0" smtClean="0"/>
              <a:t>question, with or without picture</a:t>
            </a:r>
            <a:endParaRPr lang="en-US" dirty="0" smtClean="0"/>
          </a:p>
          <a:p>
            <a:r>
              <a:rPr lang="en-US" dirty="0" smtClean="0"/>
              <a:t>1. </a:t>
            </a:r>
            <a:r>
              <a:rPr lang="en-US" baseline="0" dirty="0" smtClean="0"/>
              <a:t>Start question, click ok.</a:t>
            </a:r>
          </a:p>
          <a:p>
            <a:r>
              <a:rPr lang="en-US" dirty="0" smtClean="0"/>
              <a:t>2. Have participants</a:t>
            </a:r>
            <a:r>
              <a:rPr lang="en-US" baseline="0" dirty="0" smtClean="0"/>
              <a:t> click on answers.</a:t>
            </a:r>
          </a:p>
          <a:p>
            <a:r>
              <a:rPr lang="en-US" baseline="0" dirty="0" smtClean="0"/>
              <a:t>3. Click stop.</a:t>
            </a:r>
          </a:p>
          <a:p>
            <a:r>
              <a:rPr lang="en-US" baseline="0" dirty="0" smtClean="0"/>
              <a:t>4. Click once on slide to reveal answer and image (optional).</a:t>
            </a:r>
          </a:p>
          <a:p>
            <a:r>
              <a:rPr lang="en-US" baseline="0" dirty="0" smtClean="0"/>
              <a:t>5. Click display to see results (you may need to move the graph to the blank space on the slide and/or resize it).</a:t>
            </a:r>
          </a:p>
          <a:p>
            <a:r>
              <a:rPr lang="en-US" baseline="0" dirty="0" smtClean="0"/>
              <a:t>6. Click on graph to see correct answer.</a:t>
            </a:r>
          </a:p>
          <a:p>
            <a:r>
              <a:rPr lang="en-US" baseline="0" dirty="0" smtClean="0"/>
              <a:t>7. Click display to hide results.</a:t>
            </a:r>
          </a:p>
          <a:p>
            <a:r>
              <a:rPr lang="en-US" baseline="0" dirty="0" smtClean="0"/>
              <a:t>8. Click slide once to advance.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F11F4-B324-8143-88B4-672A883F34F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78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EC637-B675-40C3-8D05-D9B5F47E38E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0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EC637-B675-40C3-8D05-D9B5F47E38E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EC637-B675-40C3-8D05-D9B5F47E38E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47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</a:t>
            </a:r>
            <a:r>
              <a:rPr lang="en-US" baseline="0" dirty="0" smtClean="0"/>
              <a:t>question, with or without picture</a:t>
            </a:r>
            <a:endParaRPr lang="en-US" dirty="0" smtClean="0"/>
          </a:p>
          <a:p>
            <a:r>
              <a:rPr lang="en-US" dirty="0" smtClean="0"/>
              <a:t>1. </a:t>
            </a:r>
            <a:r>
              <a:rPr lang="en-US" baseline="0" dirty="0" smtClean="0"/>
              <a:t>Start question, click ok.</a:t>
            </a:r>
          </a:p>
          <a:p>
            <a:r>
              <a:rPr lang="en-US" dirty="0" smtClean="0"/>
              <a:t>2. Have participants</a:t>
            </a:r>
            <a:r>
              <a:rPr lang="en-US" baseline="0" dirty="0" smtClean="0"/>
              <a:t> click on answers.</a:t>
            </a:r>
          </a:p>
          <a:p>
            <a:r>
              <a:rPr lang="en-US" baseline="0" dirty="0" smtClean="0"/>
              <a:t>3. Click stop.</a:t>
            </a:r>
          </a:p>
          <a:p>
            <a:r>
              <a:rPr lang="en-US" baseline="0" dirty="0" smtClean="0"/>
              <a:t>4. Click once on slide to reveal answer and image (optional).</a:t>
            </a:r>
          </a:p>
          <a:p>
            <a:r>
              <a:rPr lang="en-US" baseline="0" dirty="0" smtClean="0"/>
              <a:t>5. Click display to see results (you may need to move the graph to the blank space on the slide and/or resize it).</a:t>
            </a:r>
          </a:p>
          <a:p>
            <a:r>
              <a:rPr lang="en-US" baseline="0" dirty="0" smtClean="0"/>
              <a:t>6. Click on graph to see correct answer.</a:t>
            </a:r>
          </a:p>
          <a:p>
            <a:r>
              <a:rPr lang="en-US" baseline="0" dirty="0" smtClean="0"/>
              <a:t>7. Click display to hide results.</a:t>
            </a:r>
          </a:p>
          <a:p>
            <a:r>
              <a:rPr lang="en-US" baseline="0" dirty="0" smtClean="0"/>
              <a:t>8. Click slide once to advance.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F11F4-B324-8143-88B4-672A883F34FC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9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r>
              <a:rPr lang="en-US" dirty="0" smtClean="0"/>
              <a:t>Section slide</a:t>
            </a:r>
          </a:p>
          <a:p>
            <a:r>
              <a:rPr lang="en-US" dirty="0" smtClean="0"/>
              <a:t>On the </a:t>
            </a:r>
            <a:r>
              <a:rPr lang="en-US" dirty="0" err="1" smtClean="0"/>
              <a:t>iclicker</a:t>
            </a:r>
            <a:r>
              <a:rPr lang="en-US" dirty="0" smtClean="0"/>
              <a:t> toolbar,</a:t>
            </a:r>
            <a:r>
              <a:rPr lang="en-US" baseline="0" dirty="0" smtClean="0"/>
              <a:t> click on the down arrow and click to turn off “Anonymous polling.”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F11F4-B324-8143-88B4-672A883F34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6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r>
              <a:rPr lang="en-US" dirty="0" smtClean="0"/>
              <a:t>Section slide</a:t>
            </a:r>
          </a:p>
          <a:p>
            <a:r>
              <a:rPr lang="en-US" dirty="0" smtClean="0"/>
              <a:t>On the </a:t>
            </a:r>
            <a:r>
              <a:rPr lang="en-US" dirty="0" err="1" smtClean="0"/>
              <a:t>iclicker</a:t>
            </a:r>
            <a:r>
              <a:rPr lang="en-US" dirty="0" smtClean="0"/>
              <a:t> toolbar,</a:t>
            </a:r>
            <a:r>
              <a:rPr lang="en-US" baseline="0" dirty="0" smtClean="0"/>
              <a:t> click on the down arrow and click to turn off “Anonymous polling.”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F11F4-B324-8143-88B4-672A883F34F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41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65138"/>
            <a:r>
              <a:rPr lang="en-US" altLang="en-US" smtClean="0"/>
              <a:t>Section slide</a:t>
            </a:r>
          </a:p>
          <a:p>
            <a:pPr defTabSz="465138"/>
            <a:r>
              <a:rPr lang="en-US" altLang="en-US" smtClean="0"/>
              <a:t>On the iclicker toolbar, click on the down arrow and click to turn off “Anonymous polling.”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7F7919-3DF2-4811-AA18-502504B0481F}" type="slidenum">
              <a:rPr lang="en-US" altLang="en-US" sz="1100" smtClean="0">
                <a:latin typeface="Arial Rounded MT Bold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 sz="1100" smtClean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955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65138"/>
            <a:r>
              <a:rPr lang="en-US" altLang="en-US" smtClean="0"/>
              <a:t>Section slide</a:t>
            </a:r>
          </a:p>
          <a:p>
            <a:pPr defTabSz="465138"/>
            <a:r>
              <a:rPr lang="en-US" altLang="en-US" smtClean="0"/>
              <a:t>On the iclicker toolbar, click on the down arrow and click to turn off “Anonymous polling.”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7F7919-3DF2-4811-AA18-502504B0481F}" type="slidenum">
              <a:rPr lang="en-US" altLang="en-US" sz="1100" smtClean="0">
                <a:latin typeface="Arial Rounded MT Bold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 sz="1100" smtClean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124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r>
              <a:rPr lang="en-US" dirty="0" smtClean="0"/>
              <a:t>Section slide</a:t>
            </a:r>
          </a:p>
          <a:p>
            <a:r>
              <a:rPr lang="en-US" dirty="0" smtClean="0"/>
              <a:t>On the </a:t>
            </a:r>
            <a:r>
              <a:rPr lang="en-US" dirty="0" err="1" smtClean="0"/>
              <a:t>iclicker</a:t>
            </a:r>
            <a:r>
              <a:rPr lang="en-US" dirty="0" smtClean="0"/>
              <a:t> toolbar,</a:t>
            </a:r>
            <a:r>
              <a:rPr lang="en-US" baseline="0" dirty="0" smtClean="0"/>
              <a:t> click on the down arrow and click to turn off “Anonymous polling.”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F11F4-B324-8143-88B4-672A883F34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20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r>
              <a:rPr lang="en-US" dirty="0" smtClean="0"/>
              <a:t>Section slide</a:t>
            </a:r>
          </a:p>
          <a:p>
            <a:r>
              <a:rPr lang="en-US" dirty="0" smtClean="0"/>
              <a:t>On the </a:t>
            </a:r>
            <a:r>
              <a:rPr lang="en-US" dirty="0" err="1" smtClean="0"/>
              <a:t>iclicker</a:t>
            </a:r>
            <a:r>
              <a:rPr lang="en-US" dirty="0" smtClean="0"/>
              <a:t> toolbar,</a:t>
            </a:r>
            <a:r>
              <a:rPr lang="en-US" baseline="0" dirty="0" smtClean="0"/>
              <a:t> click on the down arrow and click to turn off “Anonymous polling.”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F11F4-B324-8143-88B4-672A883F34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30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r>
              <a:rPr lang="en-US" dirty="0" smtClean="0"/>
              <a:t>Section slide</a:t>
            </a:r>
          </a:p>
          <a:p>
            <a:r>
              <a:rPr lang="en-US" dirty="0" smtClean="0"/>
              <a:t>On the </a:t>
            </a:r>
            <a:r>
              <a:rPr lang="en-US" dirty="0" err="1" smtClean="0"/>
              <a:t>iclicker</a:t>
            </a:r>
            <a:r>
              <a:rPr lang="en-US" dirty="0" smtClean="0"/>
              <a:t> toolbar,</a:t>
            </a:r>
            <a:r>
              <a:rPr lang="en-US" baseline="0" dirty="0" smtClean="0"/>
              <a:t> click on the down arrow and click to turn off “Anonymous polling.”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F11F4-B324-8143-88B4-672A883F34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6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887">
              <a:defRPr/>
            </a:pPr>
            <a:r>
              <a:rPr lang="en-US" dirty="0" smtClean="0"/>
              <a:t>Section slide</a:t>
            </a:r>
          </a:p>
          <a:p>
            <a:r>
              <a:rPr lang="en-US" dirty="0" smtClean="0"/>
              <a:t>On the </a:t>
            </a:r>
            <a:r>
              <a:rPr lang="en-US" dirty="0" err="1" smtClean="0"/>
              <a:t>iclicker</a:t>
            </a:r>
            <a:r>
              <a:rPr lang="en-US" dirty="0" smtClean="0"/>
              <a:t> toolbar,</a:t>
            </a:r>
            <a:r>
              <a:rPr lang="en-US" baseline="0" dirty="0" smtClean="0"/>
              <a:t> click on the down arrow and click to turn off “Anonymous polling.”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F11F4-B324-8143-88B4-672A883F34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17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C1D-3A02-4875-8FE3-33FD3ACB9608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ADE6-CE34-4198-BE56-64EB1A9671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C1D-3A02-4875-8FE3-33FD3ACB9608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ADE6-CE34-4198-BE56-64EB1A9671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C1D-3A02-4875-8FE3-33FD3ACB9608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ADE6-CE34-4198-BE56-64EB1A9671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08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332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C1D-3A02-4875-8FE3-33FD3ACB9608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ADE6-CE34-4198-BE56-64EB1A9671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C1D-3A02-4875-8FE3-33FD3ACB9608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ADE6-CE34-4198-BE56-64EB1A9671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C1D-3A02-4875-8FE3-33FD3ACB9608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ADE6-CE34-4198-BE56-64EB1A9671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C1D-3A02-4875-8FE3-33FD3ACB9608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ADE6-CE34-4198-BE56-64EB1A9671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C1D-3A02-4875-8FE3-33FD3ACB9608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ADE6-CE34-4198-BE56-64EB1A9671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C1D-3A02-4875-8FE3-33FD3ACB9608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ADE6-CE34-4198-BE56-64EB1A9671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C1D-3A02-4875-8FE3-33FD3ACB9608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ADE6-CE34-4198-BE56-64EB1A9671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C1D-3A02-4875-8FE3-33FD3ACB9608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ADE6-CE34-4198-BE56-64EB1A9671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FAC1D-3A02-4875-8FE3-33FD3ACB9608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2ADE6-CE34-4198-BE56-64EB1A9671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mailto:phamilton@smm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/>
          <a:srcRect l="34560" t="22438" r="34348" b="20291"/>
          <a:stretch/>
        </p:blipFill>
        <p:spPr bwMode="auto">
          <a:xfrm>
            <a:off x="1676400" y="152400"/>
            <a:ext cx="5334000" cy="6553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92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E_ppt_photo_mythbust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Duluth-Summer-20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2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E_ppt_photo_mythbust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olid Was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568" y="0"/>
            <a:ext cx="9191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7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E_ppt_photo_mythbust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MM front 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-76200"/>
            <a:ext cx="12327467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TC 2010 00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535909" y="0"/>
            <a:ext cx="12215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9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004" y="1066800"/>
            <a:ext cx="898799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29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HQBqfihtEvE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3" y="685800"/>
            <a:ext cx="89408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41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29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3"/>
          <p:cNvSpPr/>
          <p:nvPr/>
        </p:nvSpPr>
        <p:spPr>
          <a:xfrm>
            <a:off x="1637533" y="457200"/>
            <a:ext cx="304800" cy="15240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42333" y="228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3,542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o</a:t>
            </a:r>
            <a:r>
              <a:rPr lang="en-US" sz="2400" b="1" dirty="0" smtClean="0">
                <a:solidFill>
                  <a:srgbClr val="C00000"/>
                </a:solidFill>
              </a:rPr>
              <a:t>F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1524000" y="304800"/>
            <a:ext cx="0" cy="56388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Left Arrow 3"/>
          <p:cNvSpPr/>
          <p:nvPr/>
        </p:nvSpPr>
        <p:spPr>
          <a:xfrm>
            <a:off x="1637533" y="457200"/>
            <a:ext cx="304800" cy="15240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1637533" y="6019800"/>
            <a:ext cx="304800" cy="15240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1638300" y="5791200"/>
            <a:ext cx="304800" cy="15240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42333" y="228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3,542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o</a:t>
            </a:r>
            <a:r>
              <a:rPr lang="en-US" sz="2400" b="1" dirty="0" smtClean="0">
                <a:solidFill>
                  <a:srgbClr val="C00000"/>
                </a:solidFill>
              </a:rPr>
              <a:t>F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42333" y="58674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  50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o</a:t>
            </a:r>
            <a:r>
              <a:rPr lang="en-US" sz="2400" b="1" dirty="0" smtClean="0">
                <a:solidFill>
                  <a:srgbClr val="C00000"/>
                </a:solidFill>
              </a:rPr>
              <a:t>F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2333" y="5576034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120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o</a:t>
            </a:r>
            <a:r>
              <a:rPr lang="en-US" sz="2400" b="1" dirty="0" smtClean="0">
                <a:solidFill>
                  <a:srgbClr val="C00000"/>
                </a:solidFill>
              </a:rPr>
              <a:t>F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295400" y="5885299"/>
            <a:ext cx="0" cy="3048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07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E_ppt_photo_mythbust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100_11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560" y="-1625600"/>
            <a:ext cx="9433560" cy="1257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d236bkdxj385sg.cloudfront.net/wp-content/uploads/2012/11/Black-man-cell-phone-p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6400"/>
            <a:ext cx="9372600" cy="1106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28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ealthcard4free.com/wp-content/uploads/2014/01/Girl-w-Computer-on-Lap-CROP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609600"/>
            <a:ext cx="9698393" cy="849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78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nhattan-by-night-new-york-262115_1920_144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133350"/>
            <a:ext cx="9321800" cy="69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1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800100" y="0"/>
            <a:ext cx="105156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00400" y="398004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6,348,000 kWh/yr.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03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52400" y="-609599"/>
          <a:ext cx="8991600" cy="746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7" b="19654"/>
          <a:stretch/>
        </p:blipFill>
        <p:spPr>
          <a:xfrm>
            <a:off x="0" y="1615966"/>
            <a:ext cx="9144000" cy="35472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cxnSp>
        <p:nvCxnSpPr>
          <p:cNvPr id="5" name="Straight Arrow Connector 4"/>
          <p:cNvCxnSpPr/>
          <p:nvPr/>
        </p:nvCxnSpPr>
        <p:spPr>
          <a:xfrm>
            <a:off x="1066800" y="3124200"/>
            <a:ext cx="0" cy="1828800"/>
          </a:xfrm>
          <a:prstGeom prst="straightConnector1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66800" y="3124200"/>
            <a:ext cx="6400800" cy="76200"/>
          </a:xfrm>
          <a:prstGeom prst="straightConnector1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467600" y="3200400"/>
            <a:ext cx="533400" cy="1828800"/>
          </a:xfrm>
          <a:prstGeom prst="straightConnector1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066800" y="4953000"/>
            <a:ext cx="6934200" cy="67003"/>
          </a:xfrm>
          <a:prstGeom prst="straightConnector1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68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4450317"/>
              </p:ext>
            </p:extLst>
          </p:nvPr>
        </p:nvGraphicFramePr>
        <p:xfrm>
          <a:off x="2286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76600" y="1551526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BTUs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836148"/>
              </p:ext>
            </p:extLst>
          </p:nvPr>
        </p:nvGraphicFramePr>
        <p:xfrm>
          <a:off x="2286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/>
          <p:cNvSpPr txBox="1"/>
          <p:nvPr/>
        </p:nvSpPr>
        <p:spPr>
          <a:xfrm>
            <a:off x="3962400" y="2590800"/>
            <a:ext cx="381000" cy="1828800"/>
          </a:xfrm>
          <a:prstGeom prst="rect">
            <a:avLst/>
          </a:prstGeom>
        </p:spPr>
        <p:txBody>
          <a:bodyPr vert="vert270"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</a:rPr>
              <a:t>Exported/yr.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5638800" y="2581354"/>
            <a:ext cx="381000" cy="1828800"/>
          </a:xfrm>
          <a:prstGeom prst="rect">
            <a:avLst/>
          </a:prstGeom>
        </p:spPr>
        <p:txBody>
          <a:bodyPr vert="vert270"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</a:rPr>
              <a:t>Imported/yr.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1551526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BTUs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990600" y="838201"/>
          <a:ext cx="70104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b="32759"/>
          <a:stretch/>
        </p:blipFill>
        <p:spPr>
          <a:xfrm>
            <a:off x="-149957" y="-838200"/>
            <a:ext cx="9372341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2" name="Picture 6" descr="https://www.smm.org/sites/default/files/public/attachments/smm_logo_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89651"/>
            <a:ext cx="4492625" cy="171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26635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www.clker.com/cliparts/n/Y/q/C/t/0/heat-symbol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572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Down Arrow 25"/>
          <p:cNvSpPr/>
          <p:nvPr/>
        </p:nvSpPr>
        <p:spPr>
          <a:xfrm rot="13419221">
            <a:off x="1807853" y="4659828"/>
            <a:ext cx="1064900" cy="13464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4780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E_ppt_photo_mythbust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phamilton\Pictures\2011-09-01 Summer 2011\Summer 2011 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908" y="0"/>
            <a:ext cx="12215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11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unisdr.org/2006/ppew/info-resources/ewc3_website/upload/ressourcen/Pikt/w_Electri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923">
            <a:off x="7301687" y="495300"/>
            <a:ext cx="125097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n/Y/q/C/t/0/heat-symbo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572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own Arrow 22"/>
          <p:cNvSpPr/>
          <p:nvPr/>
        </p:nvSpPr>
        <p:spPr>
          <a:xfrm rot="1452889">
            <a:off x="7214922" y="1602987"/>
            <a:ext cx="617344" cy="62226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3419221">
            <a:off x="1807853" y="4659828"/>
            <a:ext cx="1064900" cy="13464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14600" y="3048000"/>
            <a:ext cx="14478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0175" y="3144612"/>
            <a:ext cx="137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Telephone</a:t>
            </a:r>
          </a:p>
          <a:p>
            <a:pPr algn="ctr"/>
            <a:r>
              <a:rPr lang="en-US" dirty="0" smtClean="0"/>
              <a:t>Switching</a:t>
            </a:r>
            <a:endParaRPr lang="en-US" dirty="0"/>
          </a:p>
        </p:txBody>
      </p:sp>
      <p:pic>
        <p:nvPicPr>
          <p:cNvPr id="1026" name="Picture 2" descr="http://www.unisdr.org/2006/ppew/info-resources/ewc3_website/upload/ressourcen/Pikt/w_Electri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923">
            <a:off x="7301687" y="495300"/>
            <a:ext cx="125097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n/Y/q/C/t/0/heat-symbo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572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own Arrow 22"/>
          <p:cNvSpPr/>
          <p:nvPr/>
        </p:nvSpPr>
        <p:spPr>
          <a:xfrm rot="1452889">
            <a:off x="7214922" y="1602987"/>
            <a:ext cx="617344" cy="62226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3419221">
            <a:off x="1807853" y="4659828"/>
            <a:ext cx="1064900" cy="13464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1145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029200" y="3505200"/>
            <a:ext cx="1447800" cy="1066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14600" y="3048000"/>
            <a:ext cx="14478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0175" y="3144612"/>
            <a:ext cx="137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Telephone</a:t>
            </a:r>
          </a:p>
          <a:p>
            <a:pPr algn="ctr"/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37385" y="371341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Servers</a:t>
            </a:r>
            <a:endParaRPr lang="en-US" dirty="0"/>
          </a:p>
        </p:txBody>
      </p:sp>
      <p:pic>
        <p:nvPicPr>
          <p:cNvPr id="1026" name="Picture 2" descr="http://www.unisdr.org/2006/ppew/info-resources/ewc3_website/upload/ressourcen/Pikt/w_Electri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923">
            <a:off x="7301687" y="495300"/>
            <a:ext cx="125097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n/Y/q/C/t/0/heat-symbo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572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own Arrow 22"/>
          <p:cNvSpPr/>
          <p:nvPr/>
        </p:nvSpPr>
        <p:spPr>
          <a:xfrm rot="1452889">
            <a:off x="7214922" y="1602987"/>
            <a:ext cx="617344" cy="62226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3419221">
            <a:off x="1807853" y="4659828"/>
            <a:ext cx="1064900" cy="13464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453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029200" y="3505200"/>
            <a:ext cx="1447800" cy="1066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410200" y="1524000"/>
            <a:ext cx="1447800" cy="1143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14600" y="3048000"/>
            <a:ext cx="14478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0175" y="3144612"/>
            <a:ext cx="137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Telephone</a:t>
            </a:r>
          </a:p>
          <a:p>
            <a:pPr algn="ctr"/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37385" y="371341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Servers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157376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Elevator</a:t>
            </a:r>
          </a:p>
          <a:p>
            <a:pPr algn="ctr"/>
            <a:r>
              <a:rPr lang="en-US" dirty="0" smtClean="0"/>
              <a:t>Equipment</a:t>
            </a:r>
            <a:endParaRPr lang="en-US" dirty="0"/>
          </a:p>
        </p:txBody>
      </p:sp>
      <p:pic>
        <p:nvPicPr>
          <p:cNvPr id="1026" name="Picture 2" descr="http://www.unisdr.org/2006/ppew/info-resources/ewc3_website/upload/ressourcen/Pikt/w_Electri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923">
            <a:off x="7301687" y="495300"/>
            <a:ext cx="125097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n/Y/q/C/t/0/heat-symbo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572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own Arrow 22"/>
          <p:cNvSpPr/>
          <p:nvPr/>
        </p:nvSpPr>
        <p:spPr>
          <a:xfrm rot="1452889">
            <a:off x="7214922" y="1602987"/>
            <a:ext cx="617344" cy="62226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3419221">
            <a:off x="1807853" y="4659828"/>
            <a:ext cx="1064900" cy="13464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4411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029200" y="3505200"/>
            <a:ext cx="1447800" cy="1066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410200" y="1524000"/>
            <a:ext cx="1447800" cy="1143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14600" y="3048000"/>
            <a:ext cx="14478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0175" y="3144612"/>
            <a:ext cx="137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Telephone</a:t>
            </a:r>
          </a:p>
          <a:p>
            <a:pPr algn="ctr"/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37385" y="371341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Servers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157376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Elevator</a:t>
            </a:r>
          </a:p>
          <a:p>
            <a:pPr algn="ctr"/>
            <a:r>
              <a:rPr lang="en-US" dirty="0" smtClean="0"/>
              <a:t>Equipment</a:t>
            </a:r>
            <a:endParaRPr lang="en-US" dirty="0"/>
          </a:p>
        </p:txBody>
      </p:sp>
      <p:pic>
        <p:nvPicPr>
          <p:cNvPr id="1026" name="Picture 2" descr="http://www.unisdr.org/2006/ppew/info-resources/ewc3_website/upload/ressourcen/Pikt/w_Electri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923">
            <a:off x="7301687" y="495300"/>
            <a:ext cx="125097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n/Y/q/C/t/0/heat-symbo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572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own Arrow 22"/>
          <p:cNvSpPr/>
          <p:nvPr/>
        </p:nvSpPr>
        <p:spPr>
          <a:xfrm rot="1452889">
            <a:off x="7214922" y="1602987"/>
            <a:ext cx="617344" cy="62226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3419221">
            <a:off x="1807853" y="4659828"/>
            <a:ext cx="1064900" cy="13464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rved Left Arrow 14"/>
          <p:cNvSpPr/>
          <p:nvPr/>
        </p:nvSpPr>
        <p:spPr>
          <a:xfrm rot="5400000" flipV="1">
            <a:off x="6908553" y="3520491"/>
            <a:ext cx="473829" cy="1406264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662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029200" y="3505200"/>
            <a:ext cx="1447800" cy="1066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410200" y="1524000"/>
            <a:ext cx="1447800" cy="1143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14600" y="3048000"/>
            <a:ext cx="14478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0175" y="3144612"/>
            <a:ext cx="137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Telephone</a:t>
            </a:r>
          </a:p>
          <a:p>
            <a:pPr algn="ctr"/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37385" y="371341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Servers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157376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Elevator</a:t>
            </a:r>
          </a:p>
          <a:p>
            <a:pPr algn="ctr"/>
            <a:r>
              <a:rPr lang="en-US" dirty="0" smtClean="0"/>
              <a:t>Equipment</a:t>
            </a:r>
            <a:endParaRPr lang="en-US" dirty="0"/>
          </a:p>
        </p:txBody>
      </p:sp>
      <p:pic>
        <p:nvPicPr>
          <p:cNvPr id="1026" name="Picture 2" descr="http://www.unisdr.org/2006/ppew/info-resources/ewc3_website/upload/ressourcen/Pikt/w_Electri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923">
            <a:off x="7301687" y="495300"/>
            <a:ext cx="125097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n/Y/q/C/t/0/heat-symbo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572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own Arrow 22"/>
          <p:cNvSpPr/>
          <p:nvPr/>
        </p:nvSpPr>
        <p:spPr>
          <a:xfrm rot="1452889">
            <a:off x="7214922" y="1602987"/>
            <a:ext cx="617344" cy="62226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3419221">
            <a:off x="1807853" y="4659828"/>
            <a:ext cx="1064900" cy="13464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rved Left Arrow 14"/>
          <p:cNvSpPr/>
          <p:nvPr/>
        </p:nvSpPr>
        <p:spPr>
          <a:xfrm rot="5400000" flipV="1">
            <a:off x="6908553" y="3520491"/>
            <a:ext cx="473829" cy="1406264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Left Arrow 15"/>
          <p:cNvSpPr/>
          <p:nvPr/>
        </p:nvSpPr>
        <p:spPr>
          <a:xfrm rot="10991036">
            <a:off x="5964016" y="581360"/>
            <a:ext cx="473829" cy="1083094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029200" y="3505200"/>
            <a:ext cx="1447800" cy="1066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410200" y="1524000"/>
            <a:ext cx="1447800" cy="1143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14600" y="3048000"/>
            <a:ext cx="14478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0175" y="3144612"/>
            <a:ext cx="137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Telephone</a:t>
            </a:r>
          </a:p>
          <a:p>
            <a:pPr algn="ctr"/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37385" y="371341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Servers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157376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Elevator</a:t>
            </a:r>
          </a:p>
          <a:p>
            <a:pPr algn="ctr"/>
            <a:r>
              <a:rPr lang="en-US" dirty="0" smtClean="0"/>
              <a:t>Equipment</a:t>
            </a:r>
            <a:endParaRPr lang="en-US" dirty="0"/>
          </a:p>
        </p:txBody>
      </p:sp>
      <p:pic>
        <p:nvPicPr>
          <p:cNvPr id="1026" name="Picture 2" descr="http://www.unisdr.org/2006/ppew/info-resources/ewc3_website/upload/ressourcen/Pikt/w_Electri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923">
            <a:off x="7301687" y="495300"/>
            <a:ext cx="125097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n/Y/q/C/t/0/heat-symbo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572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own Arrow 22"/>
          <p:cNvSpPr/>
          <p:nvPr/>
        </p:nvSpPr>
        <p:spPr>
          <a:xfrm rot="1452889">
            <a:off x="7214922" y="1602987"/>
            <a:ext cx="617344" cy="62226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3419221">
            <a:off x="1807853" y="4659828"/>
            <a:ext cx="1064900" cy="13464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rved Left Arrow 14"/>
          <p:cNvSpPr/>
          <p:nvPr/>
        </p:nvSpPr>
        <p:spPr>
          <a:xfrm rot="5400000" flipV="1">
            <a:off x="6908553" y="3520491"/>
            <a:ext cx="473829" cy="1406264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Left Arrow 15"/>
          <p:cNvSpPr/>
          <p:nvPr/>
        </p:nvSpPr>
        <p:spPr>
          <a:xfrm rot="10991036">
            <a:off x="5964016" y="581360"/>
            <a:ext cx="473829" cy="1083094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Left Arrow 16"/>
          <p:cNvSpPr/>
          <p:nvPr/>
        </p:nvSpPr>
        <p:spPr>
          <a:xfrm rot="6372386">
            <a:off x="1767737" y="2925553"/>
            <a:ext cx="473829" cy="1083094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7362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029200" y="3505200"/>
            <a:ext cx="1447800" cy="1066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410200" y="1524000"/>
            <a:ext cx="1447800" cy="1143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14600" y="3048000"/>
            <a:ext cx="14478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0175" y="3144612"/>
            <a:ext cx="137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Telephone</a:t>
            </a:r>
          </a:p>
          <a:p>
            <a:pPr algn="ctr"/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37385" y="371341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Servers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157376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Elevator</a:t>
            </a:r>
          </a:p>
          <a:p>
            <a:pPr algn="ctr"/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10" name="Curved Left Arrow 9"/>
          <p:cNvSpPr/>
          <p:nvPr/>
        </p:nvSpPr>
        <p:spPr>
          <a:xfrm rot="14470393" flipH="1">
            <a:off x="4082994" y="3281447"/>
            <a:ext cx="473829" cy="1083094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Left Arrow 16"/>
          <p:cNvSpPr/>
          <p:nvPr/>
        </p:nvSpPr>
        <p:spPr>
          <a:xfrm rot="3732882" flipH="1">
            <a:off x="4701168" y="1726870"/>
            <a:ext cx="472434" cy="1099232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Left Arrow 17"/>
          <p:cNvSpPr/>
          <p:nvPr/>
        </p:nvSpPr>
        <p:spPr>
          <a:xfrm rot="19082233" flipV="1">
            <a:off x="5295905" y="2637029"/>
            <a:ext cx="566946" cy="1015165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Flowchart: Or 1"/>
          <p:cNvSpPr/>
          <p:nvPr/>
        </p:nvSpPr>
        <p:spPr>
          <a:xfrm>
            <a:off x="4433066" y="2741676"/>
            <a:ext cx="612648" cy="612648"/>
          </a:xfrm>
          <a:prstGeom prst="flowChartOr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unisdr.org/2006/ppew/info-resources/ewc3_website/upload/ressourcen/Pikt/w_Electri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923">
            <a:off x="7301687" y="495300"/>
            <a:ext cx="125097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n/Y/q/C/t/0/heat-symbo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572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own Arrow 22"/>
          <p:cNvSpPr/>
          <p:nvPr/>
        </p:nvSpPr>
        <p:spPr>
          <a:xfrm rot="1452889">
            <a:off x="7214922" y="1602987"/>
            <a:ext cx="617344" cy="62226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3419221">
            <a:off x="1807853" y="4659828"/>
            <a:ext cx="1064900" cy="13464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627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029200" y="3505200"/>
            <a:ext cx="1447800" cy="1066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410200" y="1524000"/>
            <a:ext cx="1447800" cy="1143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14600" y="3048000"/>
            <a:ext cx="14478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0175" y="3144612"/>
            <a:ext cx="137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Telephone</a:t>
            </a:r>
          </a:p>
          <a:p>
            <a:pPr algn="ctr"/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37385" y="371341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Servers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157376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Elevator</a:t>
            </a:r>
          </a:p>
          <a:p>
            <a:pPr algn="ctr"/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10" name="Curved Left Arrow 9"/>
          <p:cNvSpPr/>
          <p:nvPr/>
        </p:nvSpPr>
        <p:spPr>
          <a:xfrm rot="14470393" flipH="1">
            <a:off x="4082994" y="3281447"/>
            <a:ext cx="473829" cy="1083094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Left Arrow 16"/>
          <p:cNvSpPr/>
          <p:nvPr/>
        </p:nvSpPr>
        <p:spPr>
          <a:xfrm rot="3732882" flipH="1">
            <a:off x="4701168" y="1726870"/>
            <a:ext cx="472434" cy="1099232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Left Arrow 17"/>
          <p:cNvSpPr/>
          <p:nvPr/>
        </p:nvSpPr>
        <p:spPr>
          <a:xfrm rot="19082233" flipV="1">
            <a:off x="5295905" y="2637029"/>
            <a:ext cx="566946" cy="1015165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Flowchart: Or 1"/>
          <p:cNvSpPr/>
          <p:nvPr/>
        </p:nvSpPr>
        <p:spPr>
          <a:xfrm>
            <a:off x="4433066" y="2741676"/>
            <a:ext cx="612648" cy="612648"/>
          </a:xfrm>
          <a:prstGeom prst="flowChartOr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Left Arrow 15"/>
          <p:cNvSpPr/>
          <p:nvPr/>
        </p:nvSpPr>
        <p:spPr>
          <a:xfrm rot="6371168" flipH="1">
            <a:off x="3494321" y="1462300"/>
            <a:ext cx="473829" cy="1628372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iagonal Stripe 20"/>
          <p:cNvSpPr/>
          <p:nvPr/>
        </p:nvSpPr>
        <p:spPr>
          <a:xfrm>
            <a:off x="2183283" y="2306528"/>
            <a:ext cx="914400" cy="914400"/>
          </a:xfrm>
          <a:prstGeom prst="diagStri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http://www.unisdr.org/2006/ppew/info-resources/ewc3_website/upload/ressourcen/Pikt/w_Electri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923">
            <a:off x="7301687" y="495300"/>
            <a:ext cx="125097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n/Y/q/C/t/0/heat-symbo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572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own Arrow 22"/>
          <p:cNvSpPr/>
          <p:nvPr/>
        </p:nvSpPr>
        <p:spPr>
          <a:xfrm rot="1452889">
            <a:off x="7214922" y="1602987"/>
            <a:ext cx="617344" cy="62226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3419221">
            <a:off x="1807853" y="4659828"/>
            <a:ext cx="1064900" cy="13464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3938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029200" y="3505200"/>
            <a:ext cx="1447800" cy="1066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410200" y="1524000"/>
            <a:ext cx="1447800" cy="1143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14600" y="3048000"/>
            <a:ext cx="14478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0175" y="3144612"/>
            <a:ext cx="137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Telephone</a:t>
            </a:r>
          </a:p>
          <a:p>
            <a:pPr algn="ctr"/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37385" y="371341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Servers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157376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Elevator</a:t>
            </a:r>
          </a:p>
          <a:p>
            <a:pPr algn="ctr"/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10" name="Curved Left Arrow 9"/>
          <p:cNvSpPr/>
          <p:nvPr/>
        </p:nvSpPr>
        <p:spPr>
          <a:xfrm rot="14470393" flipH="1">
            <a:off x="4082994" y="3281447"/>
            <a:ext cx="473829" cy="1083094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Left Arrow 16"/>
          <p:cNvSpPr/>
          <p:nvPr/>
        </p:nvSpPr>
        <p:spPr>
          <a:xfrm rot="3732882" flipH="1">
            <a:off x="4701168" y="1726870"/>
            <a:ext cx="472434" cy="1099232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Left Arrow 17"/>
          <p:cNvSpPr/>
          <p:nvPr/>
        </p:nvSpPr>
        <p:spPr>
          <a:xfrm rot="19082233" flipV="1">
            <a:off x="5295905" y="2637029"/>
            <a:ext cx="566946" cy="1015165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Flowchart: Or 1"/>
          <p:cNvSpPr/>
          <p:nvPr/>
        </p:nvSpPr>
        <p:spPr>
          <a:xfrm>
            <a:off x="4433066" y="2741676"/>
            <a:ext cx="612648" cy="612648"/>
          </a:xfrm>
          <a:prstGeom prst="flowChartOr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Left Arrow 15"/>
          <p:cNvSpPr/>
          <p:nvPr/>
        </p:nvSpPr>
        <p:spPr>
          <a:xfrm rot="6371168" flipH="1">
            <a:off x="3494321" y="1462300"/>
            <a:ext cx="473829" cy="1628372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849868" y="609600"/>
            <a:ext cx="914400" cy="9144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gonal Stripe 20"/>
          <p:cNvSpPr/>
          <p:nvPr/>
        </p:nvSpPr>
        <p:spPr>
          <a:xfrm>
            <a:off x="2183283" y="2306528"/>
            <a:ext cx="914400" cy="914400"/>
          </a:xfrm>
          <a:prstGeom prst="diagStri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Left Arrow 23"/>
          <p:cNvSpPr/>
          <p:nvPr/>
        </p:nvSpPr>
        <p:spPr>
          <a:xfrm rot="20371360" flipH="1">
            <a:off x="1413359" y="1275197"/>
            <a:ext cx="473829" cy="1628372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http://www.unisdr.org/2006/ppew/info-resources/ewc3_website/upload/ressourcen/Pikt/w_Electri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923">
            <a:off x="7301687" y="495300"/>
            <a:ext cx="125097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n/Y/q/C/t/0/heat-symbo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572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own Arrow 22"/>
          <p:cNvSpPr/>
          <p:nvPr/>
        </p:nvSpPr>
        <p:spPr>
          <a:xfrm rot="1452889">
            <a:off x="7214922" y="1602987"/>
            <a:ext cx="617344" cy="62226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3419221">
            <a:off x="1807853" y="4659828"/>
            <a:ext cx="1064900" cy="13464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2825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FE_ppt_photo_mythbust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14"/>
          <a:stretch>
            <a:fillRect/>
          </a:stretch>
        </p:blipFill>
        <p:spPr bwMode="auto">
          <a:xfrm>
            <a:off x="0" y="-304800"/>
            <a:ext cx="9144000" cy="885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2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029200" y="3505200"/>
            <a:ext cx="1447800" cy="1066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410200" y="1524000"/>
            <a:ext cx="1447800" cy="1143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14600" y="3048000"/>
            <a:ext cx="14478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0175" y="3144612"/>
            <a:ext cx="137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Telephone</a:t>
            </a:r>
          </a:p>
          <a:p>
            <a:pPr algn="ctr"/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37385" y="371341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Servers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157376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Elevator</a:t>
            </a:r>
          </a:p>
          <a:p>
            <a:pPr algn="ctr"/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10" name="Curved Left Arrow 9"/>
          <p:cNvSpPr/>
          <p:nvPr/>
        </p:nvSpPr>
        <p:spPr>
          <a:xfrm rot="14470393" flipH="1">
            <a:off x="4082994" y="3281447"/>
            <a:ext cx="473829" cy="1083094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Left Arrow 16"/>
          <p:cNvSpPr/>
          <p:nvPr/>
        </p:nvSpPr>
        <p:spPr>
          <a:xfrm rot="3732882" flipH="1">
            <a:off x="4701168" y="1726870"/>
            <a:ext cx="472434" cy="1099232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Left Arrow 17"/>
          <p:cNvSpPr/>
          <p:nvPr/>
        </p:nvSpPr>
        <p:spPr>
          <a:xfrm rot="19082233" flipV="1">
            <a:off x="5295905" y="2637029"/>
            <a:ext cx="566946" cy="1015165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Flowchart: Or 1"/>
          <p:cNvSpPr/>
          <p:nvPr/>
        </p:nvSpPr>
        <p:spPr>
          <a:xfrm>
            <a:off x="4433066" y="2741676"/>
            <a:ext cx="612648" cy="612648"/>
          </a:xfrm>
          <a:prstGeom prst="flowChartOr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Left Arrow 15"/>
          <p:cNvSpPr/>
          <p:nvPr/>
        </p:nvSpPr>
        <p:spPr>
          <a:xfrm rot="6371168" flipH="1">
            <a:off x="3494321" y="1462300"/>
            <a:ext cx="473829" cy="1628372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849868" y="609600"/>
            <a:ext cx="914400" cy="9144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gonal Stripe 20"/>
          <p:cNvSpPr/>
          <p:nvPr/>
        </p:nvSpPr>
        <p:spPr>
          <a:xfrm>
            <a:off x="2183283" y="2306528"/>
            <a:ext cx="914400" cy="914400"/>
          </a:xfrm>
          <a:prstGeom prst="diagStri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Left Arrow 23"/>
          <p:cNvSpPr/>
          <p:nvPr/>
        </p:nvSpPr>
        <p:spPr>
          <a:xfrm rot="20371360" flipH="1">
            <a:off x="1413359" y="1275197"/>
            <a:ext cx="473829" cy="1628372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Left Arrow 24"/>
          <p:cNvSpPr/>
          <p:nvPr/>
        </p:nvSpPr>
        <p:spPr>
          <a:xfrm rot="19824811" flipH="1">
            <a:off x="2103389" y="3066077"/>
            <a:ext cx="473829" cy="1628372"/>
          </a:xfrm>
          <a:prstGeom prst="curved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http://www.unisdr.org/2006/ppew/info-resources/ewc3_website/upload/ressourcen/Pikt/w_Electri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923">
            <a:off x="7301687" y="495300"/>
            <a:ext cx="125097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n/Y/q/C/t/0/heat-symbo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572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own Arrow 22"/>
          <p:cNvSpPr/>
          <p:nvPr/>
        </p:nvSpPr>
        <p:spPr>
          <a:xfrm rot="1452889">
            <a:off x="7214922" y="1602987"/>
            <a:ext cx="617344" cy="62226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3419221">
            <a:off x="1807853" y="4659828"/>
            <a:ext cx="1064900" cy="134649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953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127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climate.umn.edu/MapServer/mapserv.exe?map=C:\InetPub\wwwroot\google_maps\google_county_utm.map&amp;mode=tile&amp;tilemode=gmap&amp;tile=14+23+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603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0" y="2016946"/>
            <a:ext cx="5638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029200" y="3505200"/>
            <a:ext cx="1447800" cy="1066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410200" y="1524000"/>
            <a:ext cx="1447800" cy="1143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14600" y="3048000"/>
            <a:ext cx="14478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0175" y="3144612"/>
            <a:ext cx="137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Telephone</a:t>
            </a:r>
          </a:p>
          <a:p>
            <a:pPr algn="ctr"/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37385" y="371341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 Servers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157376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Elevator</a:t>
            </a:r>
          </a:p>
          <a:p>
            <a:pPr algn="ctr"/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10" name="Curved Left Arrow 9"/>
          <p:cNvSpPr/>
          <p:nvPr/>
        </p:nvSpPr>
        <p:spPr>
          <a:xfrm rot="14470393" flipH="1">
            <a:off x="4082994" y="3281447"/>
            <a:ext cx="473829" cy="1083094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Left Arrow 16"/>
          <p:cNvSpPr/>
          <p:nvPr/>
        </p:nvSpPr>
        <p:spPr>
          <a:xfrm rot="3732882" flipH="1">
            <a:off x="4701168" y="1726870"/>
            <a:ext cx="472434" cy="1099232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Left Arrow 17"/>
          <p:cNvSpPr/>
          <p:nvPr/>
        </p:nvSpPr>
        <p:spPr>
          <a:xfrm rot="19082233" flipV="1">
            <a:off x="5295905" y="2637029"/>
            <a:ext cx="566946" cy="1015165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rot="13419221">
            <a:off x="1593524" y="5232454"/>
            <a:ext cx="617344" cy="62226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owchart: Or 1"/>
          <p:cNvSpPr/>
          <p:nvPr/>
        </p:nvSpPr>
        <p:spPr>
          <a:xfrm>
            <a:off x="4433066" y="2741676"/>
            <a:ext cx="612648" cy="612648"/>
          </a:xfrm>
          <a:prstGeom prst="flowChartOr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Left Arrow 15"/>
          <p:cNvSpPr/>
          <p:nvPr/>
        </p:nvSpPr>
        <p:spPr>
          <a:xfrm rot="6371168" flipH="1">
            <a:off x="3494321" y="1462300"/>
            <a:ext cx="473829" cy="1628372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849868" y="609600"/>
            <a:ext cx="914400" cy="9144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gonal Stripe 20"/>
          <p:cNvSpPr/>
          <p:nvPr/>
        </p:nvSpPr>
        <p:spPr>
          <a:xfrm>
            <a:off x="2183283" y="2306528"/>
            <a:ext cx="914400" cy="914400"/>
          </a:xfrm>
          <a:prstGeom prst="diagStri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Left Arrow 23"/>
          <p:cNvSpPr/>
          <p:nvPr/>
        </p:nvSpPr>
        <p:spPr>
          <a:xfrm rot="20371360" flipH="1">
            <a:off x="1413359" y="1275197"/>
            <a:ext cx="473829" cy="1628372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Left Arrow 24"/>
          <p:cNvSpPr/>
          <p:nvPr/>
        </p:nvSpPr>
        <p:spPr>
          <a:xfrm rot="19824811" flipH="1">
            <a:off x="2103389" y="3066077"/>
            <a:ext cx="473829" cy="1628372"/>
          </a:xfrm>
          <a:prstGeom prst="curved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http://www.unisdr.org/2006/ppew/info-resources/ewc3_website/upload/ressourcen/Pikt/w_Electri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923">
            <a:off x="7301687" y="495300"/>
            <a:ext cx="125097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n/Y/q/C/t/0/heat-symbo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5728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own Arrow 22"/>
          <p:cNvSpPr/>
          <p:nvPr/>
        </p:nvSpPr>
        <p:spPr>
          <a:xfrm rot="1452889">
            <a:off x="7214922" y="1602987"/>
            <a:ext cx="617344" cy="62226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53195" y="4996159"/>
            <a:ext cx="1371103" cy="9525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102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3"/>
          <p:cNvSpPr>
            <a:spLocks noGrp="1"/>
          </p:cNvSpPr>
          <p:nvPr>
            <p:ph sz="half" idx="4294967295"/>
          </p:nvPr>
        </p:nvSpPr>
        <p:spPr>
          <a:xfrm>
            <a:off x="514350" y="465138"/>
            <a:ext cx="8077200" cy="5465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 algn="l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Science Museum of Minnesota has reduced its purchases of heat energy by how much through its recent exergy retrofit?</a:t>
            </a:r>
          </a:p>
          <a:p>
            <a:pPr lvl="0" algn="l">
              <a:buNone/>
            </a:pPr>
            <a:endParaRPr lang="en-US" sz="32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lvl="0" algn="l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A.  25%</a:t>
            </a:r>
          </a:p>
          <a:p>
            <a:pPr lvl="0" algn="l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B.  33% </a:t>
            </a:r>
          </a:p>
          <a:p>
            <a:pPr lvl="0" algn="l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C.  50%</a:t>
            </a:r>
          </a:p>
          <a:p>
            <a:pPr lvl="0" algn="l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D. 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75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%</a:t>
            </a:r>
          </a:p>
          <a:p>
            <a:pPr lvl="0" algn="l">
              <a:buNone/>
            </a:pPr>
            <a:endParaRPr lang="en-US" sz="3200" b="1" u="sng" dirty="0" smtClean="0">
              <a:latin typeface="Calibri" pitchFamily="34" charset="0"/>
              <a:cs typeface="Calibri" pitchFamily="34" charset="0"/>
            </a:endParaRPr>
          </a:p>
          <a:p>
            <a:pPr lvl="0" algn="l">
              <a:buNone/>
            </a:pPr>
            <a:endParaRPr lang="en-US" sz="3200" dirty="0" smtClean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buFont typeface="+mj-lt"/>
              <a:buAutoNum type="alphaUcPeriod"/>
            </a:pPr>
            <a:endParaRPr lang="en-US" sz="2400" dirty="0" smtClean="0">
              <a:latin typeface="Geneva"/>
              <a:cs typeface="Geneva"/>
            </a:endParaRPr>
          </a:p>
          <a:p>
            <a:pPr marL="514350" lvl="0" indent="-514350">
              <a:buNone/>
            </a:pPr>
            <a:endParaRPr lang="en-US" sz="2200" dirty="0" smtClean="0">
              <a:latin typeface="Geneva"/>
              <a:cs typeface="Geneva"/>
            </a:endParaRPr>
          </a:p>
          <a:p>
            <a:pPr>
              <a:buNone/>
            </a:pPr>
            <a:endParaRPr lang="en-US" sz="2200" dirty="0">
              <a:latin typeface="Geneva"/>
              <a:cs typeface="Geneva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235700" y="385763"/>
            <a:ext cx="2603500" cy="3508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neva"/>
              <a:ea typeface="+mj-e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32936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3"/>
          <p:cNvSpPr>
            <a:spLocks noGrp="1"/>
          </p:cNvSpPr>
          <p:nvPr>
            <p:ph sz="half" idx="4294967295"/>
          </p:nvPr>
        </p:nvSpPr>
        <p:spPr>
          <a:xfrm>
            <a:off x="514350" y="465138"/>
            <a:ext cx="8077200" cy="5465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 algn="l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Science Museum of Minnesota has reduced its purchases of heat energy by how much through its recent exergy retrofit?</a:t>
            </a:r>
          </a:p>
          <a:p>
            <a:pPr lvl="0" algn="l">
              <a:buNone/>
            </a:pPr>
            <a:endParaRPr lang="en-US" sz="32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lvl="0" algn="l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A.  25%</a:t>
            </a:r>
          </a:p>
          <a:p>
            <a:pPr lvl="0" algn="l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B.  33% </a:t>
            </a:r>
          </a:p>
          <a:p>
            <a:pPr lvl="0" algn="l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C.  50%</a:t>
            </a:r>
          </a:p>
          <a:p>
            <a:pPr lvl="0" algn="l">
              <a:buNone/>
            </a:pPr>
            <a:r>
              <a:rPr lang="en-US" sz="3200" b="1" u="sng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D.  </a:t>
            </a:r>
            <a:r>
              <a:rPr lang="en-US" b="1" u="sng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75</a:t>
            </a:r>
            <a:r>
              <a:rPr lang="en-US" sz="3200" b="1" u="sng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%</a:t>
            </a:r>
          </a:p>
          <a:p>
            <a:pPr lvl="0" algn="l">
              <a:buNone/>
            </a:pPr>
            <a:endParaRPr lang="en-US" sz="3200" b="1" u="sng" dirty="0" smtClean="0">
              <a:latin typeface="Calibri" pitchFamily="34" charset="0"/>
              <a:cs typeface="Calibri" pitchFamily="34" charset="0"/>
            </a:endParaRPr>
          </a:p>
          <a:p>
            <a:pPr lvl="0" algn="l">
              <a:buNone/>
            </a:pPr>
            <a:endParaRPr lang="en-US" sz="3200" dirty="0" smtClean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buFont typeface="+mj-lt"/>
              <a:buAutoNum type="alphaUcPeriod"/>
            </a:pPr>
            <a:endParaRPr lang="en-US" sz="2400" dirty="0" smtClean="0">
              <a:latin typeface="Geneva"/>
              <a:cs typeface="Geneva"/>
            </a:endParaRPr>
          </a:p>
          <a:p>
            <a:pPr marL="514350" lvl="0" indent="-514350">
              <a:buNone/>
            </a:pPr>
            <a:endParaRPr lang="en-US" sz="2200" dirty="0" smtClean="0">
              <a:latin typeface="Geneva"/>
              <a:cs typeface="Geneva"/>
            </a:endParaRPr>
          </a:p>
          <a:p>
            <a:pPr>
              <a:buNone/>
            </a:pPr>
            <a:endParaRPr lang="en-US" sz="2200" dirty="0">
              <a:latin typeface="Geneva"/>
              <a:cs typeface="Geneva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235700" y="385763"/>
            <a:ext cx="2603500" cy="3508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neva"/>
              <a:ea typeface="+mj-e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18509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990600" y="838201"/>
          <a:ext cx="70104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b="32759"/>
          <a:stretch/>
        </p:blipFill>
        <p:spPr>
          <a:xfrm>
            <a:off x="-149957" y="-838200"/>
            <a:ext cx="9372341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4333" y="1527779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KWhs</a:t>
            </a:r>
            <a:r>
              <a:rPr lang="en-US" sz="3200" dirty="0" smtClean="0">
                <a:solidFill>
                  <a:schemeClr val="bg1"/>
                </a:solidFill>
              </a:rPr>
              <a:t>/Yr.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1676400" y="2362200"/>
          <a:ext cx="63246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/>
          <p:cNvSpPr/>
          <p:nvPr/>
        </p:nvSpPr>
        <p:spPr>
          <a:xfrm rot="16200000">
            <a:off x="4575308" y="4873492"/>
            <a:ext cx="972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Forecast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2138289" y="4262511"/>
            <a:ext cx="234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Recommissioning</a:t>
            </a:r>
            <a:r>
              <a:rPr lang="en-US" dirty="0" smtClean="0">
                <a:solidFill>
                  <a:schemeClr val="bg1"/>
                </a:solidFill>
              </a:rPr>
              <a:t> 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6200000">
            <a:off x="6076582" y="4591419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Past 12 months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0" y="1676400"/>
            <a:ext cx="3581400" cy="419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4333" y="1527779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KWhs</a:t>
            </a:r>
            <a:r>
              <a:rPr lang="en-US" sz="3200" dirty="0" smtClean="0">
                <a:solidFill>
                  <a:schemeClr val="bg1"/>
                </a:solidFill>
              </a:rPr>
              <a:t>/Yr.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1676400" y="2362200"/>
          <a:ext cx="63246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/>
          <p:cNvSpPr/>
          <p:nvPr/>
        </p:nvSpPr>
        <p:spPr>
          <a:xfrm rot="16200000">
            <a:off x="4575308" y="4873492"/>
            <a:ext cx="972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Forecast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2138289" y="4262511"/>
            <a:ext cx="234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Recommissioning</a:t>
            </a:r>
            <a:r>
              <a:rPr lang="en-US" dirty="0" smtClean="0">
                <a:solidFill>
                  <a:schemeClr val="bg1"/>
                </a:solidFill>
              </a:rPr>
              <a:t> 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6200000">
            <a:off x="6076582" y="4591419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Past 12 months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3600" y="1676400"/>
            <a:ext cx="2209800" cy="419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9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4333" y="1527779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KWhs</a:t>
            </a:r>
            <a:r>
              <a:rPr lang="en-US" sz="3200" dirty="0" smtClean="0">
                <a:solidFill>
                  <a:schemeClr val="bg1"/>
                </a:solidFill>
              </a:rPr>
              <a:t>/Yr.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1676400" y="2362200"/>
          <a:ext cx="63246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/>
          <p:cNvSpPr/>
          <p:nvPr/>
        </p:nvSpPr>
        <p:spPr>
          <a:xfrm rot="16200000">
            <a:off x="4575308" y="4873492"/>
            <a:ext cx="972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Forecast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2138289" y="4262511"/>
            <a:ext cx="234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Recommissioning</a:t>
            </a:r>
            <a:r>
              <a:rPr lang="en-US" dirty="0" smtClean="0">
                <a:solidFill>
                  <a:schemeClr val="bg1"/>
                </a:solidFill>
              </a:rPr>
              <a:t> 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6200000">
            <a:off x="6076582" y="4591419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Past 12 months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0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298523"/>
              </p:ext>
            </p:extLst>
          </p:nvPr>
        </p:nvGraphicFramePr>
        <p:xfrm>
          <a:off x="463550" y="2551113"/>
          <a:ext cx="8216900" cy="1939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="" xmlns:a16="http://schemas.microsoft.com/office/drawing/2014/main" val="3374464820"/>
                    </a:ext>
                  </a:extLst>
                </a:gridCol>
                <a:gridCol w="1905000">
                  <a:extLst>
                    <a:ext uri="{9D8B030D-6E8A-4147-A177-3AD203B41FA5}">
                      <a16:colId xmlns="" xmlns:a16="http://schemas.microsoft.com/office/drawing/2014/main" val="3607417777"/>
                    </a:ext>
                  </a:extLst>
                </a:gridCol>
                <a:gridCol w="901700">
                  <a:extLst>
                    <a:ext uri="{9D8B030D-6E8A-4147-A177-3AD203B41FA5}">
                      <a16:colId xmlns="" xmlns:a16="http://schemas.microsoft.com/office/drawing/2014/main" val="2595535142"/>
                    </a:ext>
                  </a:extLst>
                </a:gridCol>
                <a:gridCol w="901700">
                  <a:extLst>
                    <a:ext uri="{9D8B030D-6E8A-4147-A177-3AD203B41FA5}">
                      <a16:colId xmlns="" xmlns:a16="http://schemas.microsoft.com/office/drawing/2014/main" val="764616776"/>
                    </a:ext>
                  </a:extLst>
                </a:gridCol>
                <a:gridCol w="901700">
                  <a:extLst>
                    <a:ext uri="{9D8B030D-6E8A-4147-A177-3AD203B41FA5}">
                      <a16:colId xmlns="" xmlns:a16="http://schemas.microsoft.com/office/drawing/2014/main" val="2819091613"/>
                    </a:ext>
                  </a:extLst>
                </a:gridCol>
                <a:gridCol w="901700">
                  <a:extLst>
                    <a:ext uri="{9D8B030D-6E8A-4147-A177-3AD203B41FA5}">
                      <a16:colId xmlns="" xmlns:a16="http://schemas.microsoft.com/office/drawing/2014/main" val="2352525707"/>
                    </a:ext>
                  </a:extLst>
                </a:gridCol>
                <a:gridCol w="901700">
                  <a:extLst>
                    <a:ext uri="{9D8B030D-6E8A-4147-A177-3AD203B41FA5}">
                      <a16:colId xmlns="" xmlns:a16="http://schemas.microsoft.com/office/drawing/2014/main" val="3285978510"/>
                    </a:ext>
                  </a:extLst>
                </a:gridCol>
                <a:gridCol w="1041400">
                  <a:extLst>
                    <a:ext uri="{9D8B030D-6E8A-4147-A177-3AD203B41FA5}">
                      <a16:colId xmlns="" xmlns:a16="http://schemas.microsoft.com/office/drawing/2014/main" val="1779666946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 DE FY 2016 NORMALIZED TO          DE FY 2013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Hot Water (MWh)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Steam (MWh)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HW+Steam (MWh)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Chilled Water (MWh)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Electricity (MWh)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Total Annual Energy Consumption (MWh)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697969173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Before Retrofit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Oct 2012 thru Sep 2013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4,627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1,202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5,829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4,921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5,774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22,353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4245583304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After Retrofit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Oct 2015 thru Sep 2016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1,174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917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2,090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4,049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5,315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13,545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1015770752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Reduction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-75%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-24%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Arial Narrow" panose="020B0606020202030204" pitchFamily="34" charset="0"/>
                        </a:rPr>
                        <a:t>-64%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-18%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-8%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</a:rPr>
                        <a:t>-39%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="" xmlns:a16="http://schemas.microsoft.com/office/drawing/2014/main" val="1970963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42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03696"/>
              </p:ext>
            </p:extLst>
          </p:nvPr>
        </p:nvGraphicFramePr>
        <p:xfrm>
          <a:off x="0" y="1600200"/>
          <a:ext cx="9067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75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FE_ppt_photo_mythbust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0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249277"/>
              </p:ext>
            </p:extLst>
          </p:nvPr>
        </p:nvGraphicFramePr>
        <p:xfrm>
          <a:off x="0" y="1600200"/>
          <a:ext cx="9067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603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u="sng" dirty="0" smtClean="0">
                <a:solidFill>
                  <a:schemeClr val="bg1"/>
                </a:solidFill>
              </a:rPr>
              <a:t>Cost, Savings and Return on Advanced Heat Recovery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 </a:t>
            </a:r>
          </a:p>
          <a:p>
            <a:pPr>
              <a:buNone/>
            </a:pPr>
            <a:r>
              <a:rPr lang="en-US" sz="2400" b="1" i="1" dirty="0" smtClean="0">
                <a:solidFill>
                  <a:schemeClr val="bg1"/>
                </a:solidFill>
              </a:rPr>
              <a:t>$900,000	Purchase, installation and commissioning of heat</a:t>
            </a:r>
          </a:p>
          <a:p>
            <a:pPr>
              <a:buNone/>
            </a:pPr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b="1" i="1" dirty="0" smtClean="0">
                <a:solidFill>
                  <a:schemeClr val="bg1"/>
                </a:solidFill>
              </a:rPr>
              <a:t>		recovery equipment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chemeClr val="bg1"/>
                </a:solidFill>
              </a:rPr>
              <a:t> 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4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u="sng" dirty="0" smtClean="0">
                <a:solidFill>
                  <a:schemeClr val="bg1"/>
                </a:solidFill>
              </a:rPr>
              <a:t>Cost, Savings and Return on Advanced Heat Recovery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 </a:t>
            </a:r>
          </a:p>
          <a:p>
            <a:pPr>
              <a:buNone/>
            </a:pPr>
            <a:r>
              <a:rPr lang="en-US" sz="2400" b="1" i="1" dirty="0" smtClean="0">
                <a:solidFill>
                  <a:schemeClr val="bg1"/>
                </a:solidFill>
              </a:rPr>
              <a:t>$900,000	Purchase, installation and commissioning of heat</a:t>
            </a:r>
          </a:p>
          <a:p>
            <a:pPr>
              <a:buNone/>
            </a:pPr>
            <a:r>
              <a:rPr lang="en-US" sz="2400" b="1" i="1" dirty="0">
                <a:solidFill>
                  <a:schemeClr val="bg1"/>
                </a:solidFill>
              </a:rPr>
              <a:t>	</a:t>
            </a:r>
            <a:r>
              <a:rPr lang="en-US" sz="2400" b="1" i="1" dirty="0" smtClean="0">
                <a:solidFill>
                  <a:schemeClr val="bg1"/>
                </a:solidFill>
              </a:rPr>
              <a:t>		recovery equipment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chemeClr val="bg1"/>
                </a:solidFill>
              </a:rPr>
              <a:t> 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chemeClr val="bg1"/>
                </a:solidFill>
              </a:rPr>
              <a:t>$293,000	Estimated annual savings 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chemeClr val="bg1"/>
                </a:solidFill>
              </a:rPr>
              <a:t> 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9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cap="small" dirty="0" smtClean="0">
                <a:solidFill>
                  <a:schemeClr val="bg1"/>
                </a:solidFill>
              </a:rPr>
              <a:t>Other Complementary Building Improvements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cap="small" dirty="0" smtClean="0">
                <a:solidFill>
                  <a:schemeClr val="bg1"/>
                </a:solidFill>
              </a:rPr>
              <a:t>Other Complementary Building Improvements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Direct digital controls upgrade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7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cap="small" dirty="0" smtClean="0">
                <a:solidFill>
                  <a:schemeClr val="bg1"/>
                </a:solidFill>
              </a:rPr>
              <a:t>Other Complementary Building Improvements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Direct digital controls upgrade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demand ventilation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32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cap="small" dirty="0" smtClean="0">
                <a:solidFill>
                  <a:schemeClr val="bg1"/>
                </a:solidFill>
              </a:rPr>
              <a:t>Other Complementary Building Improvements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Direct digital controls upgrade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demand ventilation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Pneumatic damper actuation conversion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6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cap="small" dirty="0" smtClean="0">
                <a:solidFill>
                  <a:schemeClr val="bg1"/>
                </a:solidFill>
              </a:rPr>
              <a:t>Other Complementary Building Improvements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Direct digital controls upgrade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demand ventilation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Pneumatic damper actuation conversion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Continuous commissioning program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05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524000"/>
            <a:ext cx="4343400" cy="4800600"/>
          </a:xfrm>
          <a:gradFill>
            <a:gsLst>
              <a:gs pos="0">
                <a:schemeClr val="bg1">
                  <a:lumMod val="8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/>
              <a:t>factory workers,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15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524000"/>
            <a:ext cx="4343400" cy="4800600"/>
          </a:xfrm>
          <a:gradFill>
            <a:gsLst>
              <a:gs pos="0">
                <a:schemeClr val="bg1">
                  <a:lumMod val="8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/>
              <a:t>factory workers,</a:t>
            </a:r>
          </a:p>
          <a:p>
            <a:r>
              <a:rPr lang="en-US" b="1" dirty="0"/>
              <a:t>truck drivers,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76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E_ppt_photo_mythbust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MM front 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2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524000"/>
            <a:ext cx="4343400" cy="4800600"/>
          </a:xfrm>
          <a:gradFill>
            <a:gsLst>
              <a:gs pos="0">
                <a:schemeClr val="bg1">
                  <a:lumMod val="8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/>
              <a:t>factory workers,</a:t>
            </a:r>
          </a:p>
          <a:p>
            <a:r>
              <a:rPr lang="en-US" b="1" dirty="0"/>
              <a:t>truck drivers,</a:t>
            </a:r>
          </a:p>
          <a:p>
            <a:r>
              <a:rPr lang="en-US" b="1" dirty="0"/>
              <a:t>riggers</a:t>
            </a:r>
            <a:r>
              <a:rPr lang="en-US" b="1" dirty="0" smtClean="0"/>
              <a:t>,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5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524000"/>
            <a:ext cx="4343400" cy="4800600"/>
          </a:xfrm>
          <a:gradFill>
            <a:gsLst>
              <a:gs pos="0">
                <a:schemeClr val="bg1">
                  <a:lumMod val="8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/>
              <a:t>factory workers,</a:t>
            </a:r>
          </a:p>
          <a:p>
            <a:r>
              <a:rPr lang="en-US" b="1" dirty="0"/>
              <a:t>truck drivers,</a:t>
            </a:r>
          </a:p>
          <a:p>
            <a:r>
              <a:rPr lang="en-US" b="1" dirty="0"/>
              <a:t>riggers,</a:t>
            </a:r>
          </a:p>
          <a:p>
            <a:r>
              <a:rPr lang="en-US" b="1" dirty="0" smtClean="0"/>
              <a:t>concrete </a:t>
            </a:r>
            <a:r>
              <a:rPr lang="en-US" b="1" dirty="0"/>
              <a:t>workers,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03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524000"/>
            <a:ext cx="4343400" cy="4800600"/>
          </a:xfrm>
          <a:gradFill>
            <a:gsLst>
              <a:gs pos="0">
                <a:schemeClr val="bg1">
                  <a:lumMod val="8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/>
              <a:t>factory workers,</a:t>
            </a:r>
          </a:p>
          <a:p>
            <a:r>
              <a:rPr lang="en-US" b="1" dirty="0"/>
              <a:t>truck drivers,</a:t>
            </a:r>
          </a:p>
          <a:p>
            <a:r>
              <a:rPr lang="en-US" b="1" dirty="0"/>
              <a:t>riggers,</a:t>
            </a:r>
          </a:p>
          <a:p>
            <a:r>
              <a:rPr lang="en-US" b="1" dirty="0" smtClean="0"/>
              <a:t>concrete </a:t>
            </a:r>
            <a:r>
              <a:rPr lang="en-US" b="1" dirty="0"/>
              <a:t>workers,</a:t>
            </a:r>
          </a:p>
          <a:p>
            <a:r>
              <a:rPr lang="en-US" b="1" dirty="0"/>
              <a:t>electricians,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67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524000"/>
            <a:ext cx="4343400" cy="4800600"/>
          </a:xfrm>
          <a:gradFill>
            <a:gsLst>
              <a:gs pos="0">
                <a:schemeClr val="bg1">
                  <a:lumMod val="8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/>
              <a:t>factory workers,</a:t>
            </a:r>
          </a:p>
          <a:p>
            <a:r>
              <a:rPr lang="en-US" b="1" dirty="0"/>
              <a:t>truck drivers,</a:t>
            </a:r>
          </a:p>
          <a:p>
            <a:r>
              <a:rPr lang="en-US" b="1" dirty="0"/>
              <a:t>riggers,</a:t>
            </a:r>
          </a:p>
          <a:p>
            <a:r>
              <a:rPr lang="en-US" b="1" dirty="0" smtClean="0"/>
              <a:t>concrete </a:t>
            </a:r>
            <a:r>
              <a:rPr lang="en-US" b="1" dirty="0"/>
              <a:t>workers,</a:t>
            </a:r>
          </a:p>
          <a:p>
            <a:r>
              <a:rPr lang="en-US" b="1" dirty="0"/>
              <a:t>electricians,</a:t>
            </a:r>
          </a:p>
          <a:p>
            <a:r>
              <a:rPr lang="en-US" b="1" dirty="0"/>
              <a:t>pipefitters,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7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524000"/>
            <a:ext cx="4343400" cy="4800600"/>
          </a:xfrm>
          <a:gradFill>
            <a:gsLst>
              <a:gs pos="0">
                <a:schemeClr val="bg1">
                  <a:lumMod val="8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/>
              <a:t>factory workers,</a:t>
            </a:r>
          </a:p>
          <a:p>
            <a:r>
              <a:rPr lang="en-US" b="1" dirty="0"/>
              <a:t>truck drivers,</a:t>
            </a:r>
          </a:p>
          <a:p>
            <a:r>
              <a:rPr lang="en-US" b="1" dirty="0"/>
              <a:t>riggers,</a:t>
            </a:r>
          </a:p>
          <a:p>
            <a:r>
              <a:rPr lang="en-US" b="1" dirty="0" smtClean="0"/>
              <a:t>concrete </a:t>
            </a:r>
            <a:r>
              <a:rPr lang="en-US" b="1" dirty="0"/>
              <a:t>workers,</a:t>
            </a:r>
          </a:p>
          <a:p>
            <a:r>
              <a:rPr lang="en-US" b="1" dirty="0"/>
              <a:t>electricians,</a:t>
            </a:r>
          </a:p>
          <a:p>
            <a:r>
              <a:rPr lang="en-US" b="1" dirty="0"/>
              <a:t>pipefitters,</a:t>
            </a:r>
          </a:p>
          <a:p>
            <a:r>
              <a:rPr lang="en-US" b="1" dirty="0"/>
              <a:t>software technicians</a:t>
            </a:r>
            <a:r>
              <a:rPr lang="en-US" b="1" dirty="0" smtClean="0"/>
              <a:t>,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524000"/>
            <a:ext cx="4343400" cy="4800600"/>
          </a:xfrm>
          <a:gradFill>
            <a:gsLst>
              <a:gs pos="0">
                <a:schemeClr val="bg1">
                  <a:lumMod val="8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/>
              <a:t>factory workers,</a:t>
            </a:r>
          </a:p>
          <a:p>
            <a:r>
              <a:rPr lang="en-US" b="1" dirty="0"/>
              <a:t>truck drivers,</a:t>
            </a:r>
          </a:p>
          <a:p>
            <a:r>
              <a:rPr lang="en-US" b="1" dirty="0"/>
              <a:t>riggers,</a:t>
            </a:r>
          </a:p>
          <a:p>
            <a:r>
              <a:rPr lang="en-US" b="1" dirty="0" smtClean="0"/>
              <a:t>concrete </a:t>
            </a:r>
            <a:r>
              <a:rPr lang="en-US" b="1" dirty="0"/>
              <a:t>workers,</a:t>
            </a:r>
          </a:p>
          <a:p>
            <a:r>
              <a:rPr lang="en-US" b="1" dirty="0"/>
              <a:t>electricians,</a:t>
            </a:r>
          </a:p>
          <a:p>
            <a:r>
              <a:rPr lang="en-US" b="1" dirty="0"/>
              <a:t>pipefitters,</a:t>
            </a:r>
          </a:p>
          <a:p>
            <a:r>
              <a:rPr lang="en-US" b="1" dirty="0"/>
              <a:t>software technicians,</a:t>
            </a:r>
          </a:p>
          <a:p>
            <a:r>
              <a:rPr lang="en-US" b="1" dirty="0"/>
              <a:t>and many others….</a:t>
            </a:r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6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34085" t="31405" r="33669" b="29451"/>
          <a:stretch/>
        </p:blipFill>
        <p:spPr bwMode="auto">
          <a:xfrm>
            <a:off x="1219200" y="457200"/>
            <a:ext cx="6705600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14086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Dylan.Sievers\Desktop\CSEO Potential Job Cre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5256663" cy="647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6602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8"/>
          <a:stretch/>
        </p:blipFill>
        <p:spPr bwMode="auto">
          <a:xfrm>
            <a:off x="8067530" y="5983215"/>
            <a:ext cx="1085129" cy="87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658C95">
              <a:alpha val="50195"/>
            </a:srgbClr>
          </a:solidFill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mtClean="0">
              <a:solidFill>
                <a:srgbClr val="000000"/>
              </a:solidFill>
              <a:latin typeface="Gill Sans MT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U.S. Energy improvements since 2008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998769" y="1530368"/>
            <a:ext cx="4572000" cy="639762"/>
          </a:xfrm>
        </p:spPr>
        <p:txBody>
          <a:bodyPr>
            <a:normAutofit/>
          </a:bodyPr>
          <a:lstStyle/>
          <a:p>
            <a:r>
              <a:rPr lang="en-US" sz="2800" dirty="0"/>
              <a:t>  </a:t>
            </a:r>
            <a:r>
              <a:rPr lang="en-US" sz="2800" u="sng" dirty="0" smtClean="0"/>
              <a:t>Costs</a:t>
            </a:r>
            <a:r>
              <a:rPr lang="en-US" sz="2800" dirty="0" smtClean="0"/>
              <a:t>	         </a:t>
            </a:r>
            <a:r>
              <a:rPr lang="en-US" sz="900" dirty="0" smtClean="0"/>
              <a:t>  </a:t>
            </a:r>
            <a:r>
              <a:rPr lang="en-US" sz="2800" dirty="0" smtClean="0"/>
              <a:t>  </a:t>
            </a:r>
            <a:r>
              <a:rPr lang="en-US" sz="2800" u="sng" dirty="0" smtClean="0"/>
              <a:t>Use</a:t>
            </a:r>
            <a:endParaRPr lang="en-US" sz="2800" u="sng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1981200" y="2286000"/>
            <a:ext cx="7010400" cy="37528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LED lights		 </a:t>
            </a:r>
            <a:r>
              <a:rPr lang="en-US" sz="2700" dirty="0" smtClean="0"/>
              <a:t>90%		        195X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700" dirty="0" smtClean="0"/>
          </a:p>
        </p:txBody>
      </p:sp>
      <p:sp>
        <p:nvSpPr>
          <p:cNvPr id="13" name="Down Arrow 12"/>
          <p:cNvSpPr/>
          <p:nvPr/>
        </p:nvSpPr>
        <p:spPr>
          <a:xfrm>
            <a:off x="4495800" y="2338837"/>
            <a:ext cx="286657" cy="495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23" y="2057400"/>
            <a:ext cx="85551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863" y="6542040"/>
            <a:ext cx="1557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/>
              <a:t>Source: U.S. DOE</a:t>
            </a:r>
            <a:endParaRPr lang="en-US" sz="900" i="1" dirty="0"/>
          </a:p>
        </p:txBody>
      </p:sp>
      <p:sp>
        <p:nvSpPr>
          <p:cNvPr id="23" name="Down Arrow 22"/>
          <p:cNvSpPr/>
          <p:nvPr/>
        </p:nvSpPr>
        <p:spPr>
          <a:xfrm rot="10800000">
            <a:off x="6858000" y="2339975"/>
            <a:ext cx="286657" cy="479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4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8"/>
          <a:stretch/>
        </p:blipFill>
        <p:spPr bwMode="auto">
          <a:xfrm>
            <a:off x="8067530" y="5983215"/>
            <a:ext cx="1085129" cy="87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658C95">
              <a:alpha val="50195"/>
            </a:srgbClr>
          </a:solidFill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mtClean="0">
              <a:solidFill>
                <a:srgbClr val="000000"/>
              </a:solidFill>
              <a:latin typeface="Gill Sans MT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U.S. Energy improvements since 2008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998769" y="1530368"/>
            <a:ext cx="4572000" cy="639762"/>
          </a:xfrm>
        </p:spPr>
        <p:txBody>
          <a:bodyPr>
            <a:normAutofit/>
          </a:bodyPr>
          <a:lstStyle/>
          <a:p>
            <a:r>
              <a:rPr lang="en-US" sz="2800" dirty="0"/>
              <a:t>  </a:t>
            </a:r>
            <a:r>
              <a:rPr lang="en-US" sz="2800" u="sng" dirty="0" smtClean="0"/>
              <a:t>Costs</a:t>
            </a:r>
            <a:r>
              <a:rPr lang="en-US" sz="2800" dirty="0" smtClean="0"/>
              <a:t>	         </a:t>
            </a:r>
            <a:r>
              <a:rPr lang="en-US" sz="900" dirty="0" smtClean="0"/>
              <a:t>  </a:t>
            </a:r>
            <a:r>
              <a:rPr lang="en-US" sz="2800" dirty="0" smtClean="0"/>
              <a:t>  </a:t>
            </a:r>
            <a:r>
              <a:rPr lang="en-US" sz="2800" u="sng" dirty="0" smtClean="0"/>
              <a:t>Use</a:t>
            </a:r>
            <a:endParaRPr lang="en-US" sz="2800" u="sng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1981200" y="2286000"/>
            <a:ext cx="7010400" cy="37528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LED lights		 </a:t>
            </a:r>
            <a:r>
              <a:rPr lang="en-US" sz="2700" dirty="0" smtClean="0"/>
              <a:t>90%		        195X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Solar energy		 </a:t>
            </a:r>
            <a:r>
              <a:rPr lang="en-US" sz="2700" dirty="0" smtClean="0"/>
              <a:t>60%</a:t>
            </a:r>
            <a:r>
              <a:rPr lang="en-US" sz="2800" dirty="0" smtClean="0"/>
              <a:t>		        </a:t>
            </a:r>
            <a:r>
              <a:rPr lang="en-US" sz="2700" dirty="0" smtClean="0"/>
              <a:t>20X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13" name="Down Arrow 12"/>
          <p:cNvSpPr/>
          <p:nvPr/>
        </p:nvSpPr>
        <p:spPr>
          <a:xfrm>
            <a:off x="4495800" y="2338837"/>
            <a:ext cx="286657" cy="495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23" y="2057400"/>
            <a:ext cx="85551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52" y="3581400"/>
            <a:ext cx="85657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Down Arrow 23"/>
          <p:cNvSpPr/>
          <p:nvPr/>
        </p:nvSpPr>
        <p:spPr>
          <a:xfrm>
            <a:off x="4495800" y="3848100"/>
            <a:ext cx="286657" cy="495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3863" y="6542040"/>
            <a:ext cx="1557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/>
              <a:t>Source: U.S. DOE</a:t>
            </a:r>
            <a:endParaRPr lang="en-US" sz="900" i="1" dirty="0"/>
          </a:p>
        </p:txBody>
      </p:sp>
      <p:sp>
        <p:nvSpPr>
          <p:cNvPr id="23" name="Down Arrow 22"/>
          <p:cNvSpPr/>
          <p:nvPr/>
        </p:nvSpPr>
        <p:spPr>
          <a:xfrm rot="10800000">
            <a:off x="6858000" y="2339975"/>
            <a:ext cx="286657" cy="479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0800000">
            <a:off x="6858001" y="3863975"/>
            <a:ext cx="286657" cy="479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2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E_ppt_photo_mythbust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Detroit Lak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6160" y="0"/>
            <a:ext cx="1257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4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8"/>
          <a:stretch/>
        </p:blipFill>
        <p:spPr bwMode="auto">
          <a:xfrm>
            <a:off x="8067530" y="5983215"/>
            <a:ext cx="1085129" cy="87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658C95">
              <a:alpha val="50195"/>
            </a:srgbClr>
          </a:solidFill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mtClean="0">
              <a:solidFill>
                <a:srgbClr val="000000"/>
              </a:solidFill>
              <a:latin typeface="Gill Sans MT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U.S. Energy improvements since 2008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998769" y="1530368"/>
            <a:ext cx="4572000" cy="639762"/>
          </a:xfrm>
        </p:spPr>
        <p:txBody>
          <a:bodyPr>
            <a:normAutofit/>
          </a:bodyPr>
          <a:lstStyle/>
          <a:p>
            <a:r>
              <a:rPr lang="en-US" sz="2800" dirty="0"/>
              <a:t>  </a:t>
            </a:r>
            <a:r>
              <a:rPr lang="en-US" sz="2800" u="sng" dirty="0" smtClean="0"/>
              <a:t>Costs</a:t>
            </a:r>
            <a:r>
              <a:rPr lang="en-US" sz="2800" dirty="0" smtClean="0"/>
              <a:t>	         </a:t>
            </a:r>
            <a:r>
              <a:rPr lang="en-US" sz="900" dirty="0" smtClean="0"/>
              <a:t>  </a:t>
            </a:r>
            <a:r>
              <a:rPr lang="en-US" sz="2800" dirty="0" smtClean="0"/>
              <a:t>  </a:t>
            </a:r>
            <a:r>
              <a:rPr lang="en-US" sz="2800" u="sng" dirty="0" smtClean="0"/>
              <a:t>Use</a:t>
            </a:r>
            <a:endParaRPr lang="en-US" sz="2800" u="sng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1981200" y="2286000"/>
            <a:ext cx="7010400" cy="37528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LED lights		 </a:t>
            </a:r>
            <a:r>
              <a:rPr lang="en-US" sz="2700" dirty="0" smtClean="0"/>
              <a:t>90%		        195X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Solar energy		 </a:t>
            </a:r>
            <a:r>
              <a:rPr lang="en-US" sz="2700" dirty="0" smtClean="0"/>
              <a:t>60%</a:t>
            </a:r>
            <a:r>
              <a:rPr lang="en-US" sz="2800" dirty="0" smtClean="0"/>
              <a:t>		          </a:t>
            </a:r>
            <a:r>
              <a:rPr lang="en-US" sz="2700" dirty="0" smtClean="0"/>
              <a:t>20X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Wind energy	 </a:t>
            </a:r>
            <a:r>
              <a:rPr lang="en-US" sz="2700" dirty="0" smtClean="0"/>
              <a:t>40%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700" dirty="0" smtClean="0"/>
              <a:t>3X</a:t>
            </a:r>
            <a:endParaRPr lang="en-US" sz="2700" dirty="0"/>
          </a:p>
        </p:txBody>
      </p:sp>
      <p:sp>
        <p:nvSpPr>
          <p:cNvPr id="13" name="Down Arrow 12"/>
          <p:cNvSpPr/>
          <p:nvPr/>
        </p:nvSpPr>
        <p:spPr>
          <a:xfrm>
            <a:off x="4495800" y="2338837"/>
            <a:ext cx="286657" cy="495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23" y="2057400"/>
            <a:ext cx="85551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52" y="3581400"/>
            <a:ext cx="85657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52" y="5172412"/>
            <a:ext cx="923588" cy="92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Down Arrow 23"/>
          <p:cNvSpPr/>
          <p:nvPr/>
        </p:nvSpPr>
        <p:spPr>
          <a:xfrm>
            <a:off x="4495800" y="3848100"/>
            <a:ext cx="286657" cy="495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4495799" y="5410200"/>
            <a:ext cx="286657" cy="495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3863" y="6542040"/>
            <a:ext cx="1557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/>
              <a:t>Source: U.S. DOE</a:t>
            </a:r>
            <a:endParaRPr lang="en-US" sz="900" i="1" dirty="0"/>
          </a:p>
        </p:txBody>
      </p:sp>
      <p:sp>
        <p:nvSpPr>
          <p:cNvPr id="23" name="Down Arrow 22"/>
          <p:cNvSpPr/>
          <p:nvPr/>
        </p:nvSpPr>
        <p:spPr>
          <a:xfrm rot="10800000">
            <a:off x="6858000" y="2339975"/>
            <a:ext cx="286657" cy="479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0800000">
            <a:off x="6858001" y="3863975"/>
            <a:ext cx="286657" cy="479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0800000">
            <a:off x="6858001" y="5387974"/>
            <a:ext cx="286657" cy="479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6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4" y="-228600"/>
            <a:ext cx="9554548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3"/>
          <p:cNvSpPr>
            <a:spLocks noGrp="1"/>
          </p:cNvSpPr>
          <p:nvPr>
            <p:ph sz="half" idx="4294967295"/>
          </p:nvPr>
        </p:nvSpPr>
        <p:spPr>
          <a:xfrm>
            <a:off x="704850" y="431801"/>
            <a:ext cx="7467600" cy="54657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Thank you</a:t>
            </a:r>
          </a:p>
          <a:p>
            <a:pPr algn="ctr">
              <a:buNone/>
            </a:pPr>
            <a:endParaRPr lang="en-US" sz="32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Patrick Hamilton</a:t>
            </a:r>
          </a:p>
          <a:p>
            <a:pPr algn="ctr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Director, Global Change Initiatives</a:t>
            </a:r>
          </a:p>
          <a:p>
            <a:pPr algn="ctr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Science Museum of Minnesota</a:t>
            </a:r>
          </a:p>
          <a:p>
            <a:pPr algn="ctr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@PatrickHamilto2</a:t>
            </a:r>
          </a:p>
          <a:p>
            <a:pPr algn="ctr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hlinkClick r:id="rId3"/>
              </a:rPr>
              <a:t>phamilton@smm.org</a:t>
            </a:r>
            <a:endParaRPr lang="en-US" sz="2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651-221-4761</a:t>
            </a:r>
          </a:p>
          <a:p>
            <a:pPr lvl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514350" lvl="0" indent="-514350">
              <a:buFont typeface="+mj-lt"/>
              <a:buAutoNum type="alphaUcPeriod"/>
            </a:pPr>
            <a:endParaRPr lang="en-US" sz="2400" dirty="0" smtClean="0">
              <a:solidFill>
                <a:schemeClr val="bg1"/>
              </a:solidFill>
              <a:latin typeface="Geneva"/>
              <a:cs typeface="Geneva"/>
            </a:endParaRPr>
          </a:p>
          <a:p>
            <a:pPr marL="514350" lvl="0" indent="-514350">
              <a:buNone/>
            </a:pPr>
            <a:endParaRPr lang="en-US" sz="2200" dirty="0" smtClean="0">
              <a:solidFill>
                <a:schemeClr val="bg1"/>
              </a:solidFill>
              <a:latin typeface="Geneva"/>
              <a:cs typeface="Geneva"/>
            </a:endParaRPr>
          </a:p>
          <a:p>
            <a:pPr>
              <a:buNone/>
            </a:pPr>
            <a:endParaRPr lang="en-US" sz="2200" dirty="0">
              <a:latin typeface="Geneva"/>
              <a:cs typeface="Geneva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235700" y="385763"/>
            <a:ext cx="2603500" cy="3508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neva"/>
              <a:ea typeface="+mj-e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13774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E_ppt_photo_mythbust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Young Pa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9503" r="2826" b="9050"/>
          <a:stretch/>
        </p:blipFill>
        <p:spPr>
          <a:xfrm>
            <a:off x="0" y="-1"/>
            <a:ext cx="9143999" cy="1093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7952</TotalTime>
  <Words>1078</Words>
  <Application>Microsoft Office PowerPoint</Application>
  <PresentationFormat>On-screen Show (4:3)</PresentationFormat>
  <Paragraphs>324</Paragraphs>
  <Slides>72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Arial Narrow</vt:lpstr>
      <vt:lpstr>Arial Rounded MT Bold</vt:lpstr>
      <vt:lpstr>Calibri</vt:lpstr>
      <vt:lpstr>Geneva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U.S. Energy improvements since 2008</vt:lpstr>
      <vt:lpstr>U.S. Energy improvements since 2008</vt:lpstr>
      <vt:lpstr>U.S. Energy improvements since 2008</vt:lpstr>
      <vt:lpstr>PowerPoint Presentation</vt:lpstr>
      <vt:lpstr>PowerPoint Presentation</vt:lpstr>
    </vt:vector>
  </TitlesOfParts>
  <Company>The Science Museum of Minnesota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 Hamilton</dc:creator>
  <cp:lastModifiedBy>AVR Duluth</cp:lastModifiedBy>
  <cp:revision>209</cp:revision>
  <dcterms:created xsi:type="dcterms:W3CDTF">2010-09-15T15:30:29Z</dcterms:created>
  <dcterms:modified xsi:type="dcterms:W3CDTF">2017-02-20T13:13:43Z</dcterms:modified>
</cp:coreProperties>
</file>