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</p:sldMasterIdLst>
  <p:notesMasterIdLst>
    <p:notesMasterId r:id="rId28"/>
  </p:notesMasterIdLst>
  <p:handoutMasterIdLst>
    <p:handoutMasterId r:id="rId29"/>
  </p:handoutMasterIdLst>
  <p:sldIdLst>
    <p:sldId id="560" r:id="rId4"/>
    <p:sldId id="570" r:id="rId5"/>
    <p:sldId id="571" r:id="rId6"/>
    <p:sldId id="579" r:id="rId7"/>
    <p:sldId id="485" r:id="rId8"/>
    <p:sldId id="548" r:id="rId9"/>
    <p:sldId id="459" r:id="rId10"/>
    <p:sldId id="561" r:id="rId11"/>
    <p:sldId id="551" r:id="rId12"/>
    <p:sldId id="552" r:id="rId13"/>
    <p:sldId id="553" r:id="rId14"/>
    <p:sldId id="562" r:id="rId15"/>
    <p:sldId id="563" r:id="rId16"/>
    <p:sldId id="564" r:id="rId17"/>
    <p:sldId id="569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80" r:id="rId26"/>
    <p:sldId id="581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CC00"/>
    <a:srgbClr val="FF6600"/>
    <a:srgbClr val="FFCC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 autoAdjust="0"/>
    <p:restoredTop sz="95574" autoAdjust="0"/>
  </p:normalViewPr>
  <p:slideViewPr>
    <p:cSldViewPr snapToGrid="0">
      <p:cViewPr varScale="1">
        <p:scale>
          <a:sx n="82" d="100"/>
          <a:sy n="82" d="100"/>
        </p:scale>
        <p:origin x="2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43342" cy="465455"/>
          </a:xfrm>
          <a:prstGeom prst="rect">
            <a:avLst/>
          </a:prstGeom>
        </p:spPr>
        <p:txBody>
          <a:bodyPr vert="horz" lIns="93568" tIns="46783" rIns="93568" bIns="46783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2"/>
            <a:ext cx="3043342" cy="465455"/>
          </a:xfrm>
          <a:prstGeom prst="rect">
            <a:avLst/>
          </a:prstGeom>
        </p:spPr>
        <p:txBody>
          <a:bodyPr vert="horz" lIns="93568" tIns="46783" rIns="93568" bIns="46783" rtlCol="0"/>
          <a:lstStyle>
            <a:lvl1pPr algn="r">
              <a:defRPr sz="1400"/>
            </a:lvl1pPr>
          </a:lstStyle>
          <a:p>
            <a:fld id="{763BFA42-5249-49BC-965A-7D882012D725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2031"/>
            <a:ext cx="3043342" cy="465455"/>
          </a:xfrm>
          <a:prstGeom prst="rect">
            <a:avLst/>
          </a:prstGeom>
        </p:spPr>
        <p:txBody>
          <a:bodyPr vert="horz" lIns="93568" tIns="46783" rIns="93568" bIns="46783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2" cy="465455"/>
          </a:xfrm>
          <a:prstGeom prst="rect">
            <a:avLst/>
          </a:prstGeom>
        </p:spPr>
        <p:txBody>
          <a:bodyPr vert="horz" lIns="93568" tIns="46783" rIns="93568" bIns="46783" rtlCol="0" anchor="b"/>
          <a:lstStyle>
            <a:lvl1pPr algn="r">
              <a:defRPr sz="1400"/>
            </a:lvl1pPr>
          </a:lstStyle>
          <a:p>
            <a:fld id="{CE3FB168-7E56-4CF5-AC42-C47B52358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7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43650" cy="464839"/>
          </a:xfrm>
          <a:prstGeom prst="rect">
            <a:avLst/>
          </a:prstGeom>
        </p:spPr>
        <p:txBody>
          <a:bodyPr vert="horz" lIns="88513" tIns="44258" rIns="88513" bIns="442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8" y="5"/>
            <a:ext cx="3043650" cy="464839"/>
          </a:xfrm>
          <a:prstGeom prst="rect">
            <a:avLst/>
          </a:prstGeom>
        </p:spPr>
        <p:txBody>
          <a:bodyPr vert="horz" lIns="88513" tIns="44258" rIns="88513" bIns="44258" rtlCol="0"/>
          <a:lstStyle>
            <a:lvl1pPr algn="r">
              <a:defRPr sz="1200"/>
            </a:lvl1pPr>
          </a:lstStyle>
          <a:p>
            <a:fld id="{7BB66CBF-CE84-4659-8C30-08B515DAAC6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13" tIns="44258" rIns="88513" bIns="442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8" y="4422133"/>
            <a:ext cx="5617871" cy="4188171"/>
          </a:xfrm>
          <a:prstGeom prst="rect">
            <a:avLst/>
          </a:prstGeom>
        </p:spPr>
        <p:txBody>
          <a:bodyPr vert="horz" lIns="88513" tIns="44258" rIns="88513" bIns="442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725"/>
            <a:ext cx="3043650" cy="464839"/>
          </a:xfrm>
          <a:prstGeom prst="rect">
            <a:avLst/>
          </a:prstGeom>
        </p:spPr>
        <p:txBody>
          <a:bodyPr vert="horz" lIns="88513" tIns="44258" rIns="88513" bIns="442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8" y="8842725"/>
            <a:ext cx="3043650" cy="464839"/>
          </a:xfrm>
          <a:prstGeom prst="rect">
            <a:avLst/>
          </a:prstGeom>
        </p:spPr>
        <p:txBody>
          <a:bodyPr vert="horz" lIns="88513" tIns="44258" rIns="88513" bIns="44258" rtlCol="0" anchor="b"/>
          <a:lstStyle>
            <a:lvl1pPr algn="r">
              <a:defRPr sz="1200"/>
            </a:lvl1pPr>
          </a:lstStyle>
          <a:p>
            <a:fld id="{46C2CD75-91DB-4F09-8827-4F9D7DB52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w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3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9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wstacklogorgb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687" y="6313780"/>
            <a:ext cx="1463313" cy="494866"/>
          </a:xfrm>
          <a:prstGeom prst="rect">
            <a:avLst/>
          </a:prstGeom>
          <a:noFill/>
        </p:spPr>
      </p:pic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402851" y="1143001"/>
            <a:ext cx="8338298" cy="2359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5962" y="5849681"/>
            <a:ext cx="3734117" cy="381397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325380" y="3551762"/>
            <a:ext cx="843722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68644" tIns="34322" rIns="68644" bIns="3432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2514838" y="1344426"/>
            <a:ext cx="0" cy="429310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68644" tIns="34322" rIns="68644" bIns="3432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13" name="Rectangle 69"/>
          <p:cNvSpPr>
            <a:spLocks noChangeArrowheads="1"/>
          </p:cNvSpPr>
          <p:nvPr userDrawn="1"/>
        </p:nvSpPr>
        <p:spPr bwMode="auto">
          <a:xfrm>
            <a:off x="0" y="6086252"/>
            <a:ext cx="9144000" cy="77174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21" name="Rectangle 77"/>
          <p:cNvSpPr>
            <a:spLocks noChangeArrowheads="1"/>
          </p:cNvSpPr>
          <p:nvPr userDrawn="1"/>
        </p:nvSpPr>
        <p:spPr bwMode="auto">
          <a:xfrm>
            <a:off x="0" y="3182824"/>
            <a:ext cx="138693" cy="2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644" tIns="34322" rIns="68644" bIns="3432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44" descr="GREtstone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905"/>
          <a:stretch>
            <a:fillRect/>
          </a:stretch>
        </p:blipFill>
        <p:spPr bwMode="auto">
          <a:xfrm>
            <a:off x="7315688" y="6252536"/>
            <a:ext cx="546264" cy="4191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52" y="6242828"/>
            <a:ext cx="1130230" cy="383562"/>
          </a:xfrm>
          <a:prstGeom prst="rect">
            <a:avLst/>
          </a:prstGeom>
        </p:spPr>
      </p:pic>
      <p:sp>
        <p:nvSpPr>
          <p:cNvPr id="12" name="Text Box 82"/>
          <p:cNvSpPr txBox="1">
            <a:spLocks noChangeArrowheads="1"/>
          </p:cNvSpPr>
          <p:nvPr userDrawn="1"/>
        </p:nvSpPr>
        <p:spPr bwMode="auto">
          <a:xfrm>
            <a:off x="165885" y="6144259"/>
            <a:ext cx="6245541" cy="6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752" tIns="47375" rIns="94752" bIns="47375">
            <a:spAutoFit/>
          </a:bodyPr>
          <a:lstStyle/>
          <a:p>
            <a:pPr defTabSz="94862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The Great River Energy Story</a:t>
            </a:r>
          </a:p>
          <a:p>
            <a:pPr defTabSz="94862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Energy, Workplace Performance and Employee Satisfaction in a LEED Platinum Building</a:t>
            </a:r>
          </a:p>
          <a:p>
            <a:pPr defTabSz="94862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Chicago Spring Summit, 2011</a:t>
            </a:r>
          </a:p>
        </p:txBody>
      </p:sp>
    </p:spTree>
    <p:extLst>
      <p:ext uri="{BB962C8B-B14F-4D97-AF65-F5344CB8AC3E}">
        <p14:creationId xmlns:p14="http://schemas.microsoft.com/office/powerpoint/2010/main" val="390834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961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71" y="4406331"/>
            <a:ext cx="7772162" cy="136230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71" y="2906963"/>
            <a:ext cx="7772162" cy="149936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3220" indent="0">
              <a:buNone/>
              <a:defRPr sz="1400"/>
            </a:lvl2pPr>
            <a:lvl3pPr marL="686440" indent="0">
              <a:buNone/>
              <a:defRPr sz="1200"/>
            </a:lvl3pPr>
            <a:lvl4pPr marL="1029660" indent="0">
              <a:buNone/>
              <a:defRPr sz="1100"/>
            </a:lvl4pPr>
            <a:lvl5pPr marL="1372880" indent="0">
              <a:buNone/>
              <a:defRPr sz="1100"/>
            </a:lvl5pPr>
            <a:lvl6pPr marL="1716100" indent="0">
              <a:buNone/>
              <a:defRPr sz="1100"/>
            </a:lvl6pPr>
            <a:lvl7pPr marL="2059320" indent="0">
              <a:buNone/>
              <a:defRPr sz="1100"/>
            </a:lvl7pPr>
            <a:lvl8pPr marL="2402540" indent="0">
              <a:buNone/>
              <a:defRPr sz="1100"/>
            </a:lvl8pPr>
            <a:lvl9pPr marL="27457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0019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603" y="1548235"/>
            <a:ext cx="3904555" cy="43956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578" y="1548235"/>
            <a:ext cx="3905746" cy="43956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634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4130"/>
            <a:ext cx="82286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7" y="1535124"/>
            <a:ext cx="4039236" cy="6400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220" indent="0">
              <a:buNone/>
              <a:defRPr sz="1500" b="1"/>
            </a:lvl2pPr>
            <a:lvl3pPr marL="686440" indent="0">
              <a:buNone/>
              <a:defRPr sz="1400" b="1"/>
            </a:lvl3pPr>
            <a:lvl4pPr marL="1029660" indent="0">
              <a:buNone/>
              <a:defRPr sz="1200" b="1"/>
            </a:lvl4pPr>
            <a:lvl5pPr marL="1372880" indent="0">
              <a:buNone/>
              <a:defRPr sz="1200" b="1"/>
            </a:lvl5pPr>
            <a:lvl6pPr marL="1716100" indent="0">
              <a:buNone/>
              <a:defRPr sz="1200" b="1"/>
            </a:lvl6pPr>
            <a:lvl7pPr marL="2059320" indent="0">
              <a:buNone/>
              <a:defRPr sz="1200" b="1"/>
            </a:lvl7pPr>
            <a:lvl8pPr marL="2402540" indent="0">
              <a:buNone/>
              <a:defRPr sz="1200" b="1"/>
            </a:lvl8pPr>
            <a:lvl9pPr marL="274576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7" y="2175157"/>
            <a:ext cx="4039236" cy="39510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04" y="1535124"/>
            <a:ext cx="4041619" cy="6400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220" indent="0">
              <a:buNone/>
              <a:defRPr sz="1500" b="1"/>
            </a:lvl2pPr>
            <a:lvl3pPr marL="686440" indent="0">
              <a:buNone/>
              <a:defRPr sz="1400" b="1"/>
            </a:lvl3pPr>
            <a:lvl4pPr marL="1029660" indent="0">
              <a:buNone/>
              <a:defRPr sz="1200" b="1"/>
            </a:lvl4pPr>
            <a:lvl5pPr marL="1372880" indent="0">
              <a:buNone/>
              <a:defRPr sz="1200" b="1"/>
            </a:lvl5pPr>
            <a:lvl6pPr marL="1716100" indent="0">
              <a:buNone/>
              <a:defRPr sz="1200" b="1"/>
            </a:lvl6pPr>
            <a:lvl7pPr marL="2059320" indent="0">
              <a:buNone/>
              <a:defRPr sz="1200" b="1"/>
            </a:lvl7pPr>
            <a:lvl8pPr marL="2402540" indent="0">
              <a:buNone/>
              <a:defRPr sz="1200" b="1"/>
            </a:lvl8pPr>
            <a:lvl9pPr marL="274576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04" y="2175157"/>
            <a:ext cx="4041619" cy="39510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36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94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5281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2938"/>
            <a:ext cx="3008271" cy="116206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99" y="272938"/>
            <a:ext cx="5110724" cy="58532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007"/>
            <a:ext cx="3008271" cy="4691187"/>
          </a:xfrm>
        </p:spPr>
        <p:txBody>
          <a:bodyPr/>
          <a:lstStyle>
            <a:lvl1pPr marL="0" indent="0">
              <a:buNone/>
              <a:defRPr sz="1100"/>
            </a:lvl1pPr>
            <a:lvl2pPr marL="343220" indent="0">
              <a:buNone/>
              <a:defRPr sz="900"/>
            </a:lvl2pPr>
            <a:lvl3pPr marL="686440" indent="0">
              <a:buNone/>
              <a:defRPr sz="800"/>
            </a:lvl3pPr>
            <a:lvl4pPr marL="1029660" indent="0">
              <a:buNone/>
              <a:defRPr sz="700"/>
            </a:lvl4pPr>
            <a:lvl5pPr marL="1372880" indent="0">
              <a:buNone/>
              <a:defRPr sz="700"/>
            </a:lvl5pPr>
            <a:lvl6pPr marL="1716100" indent="0">
              <a:buNone/>
              <a:defRPr sz="700"/>
            </a:lvl6pPr>
            <a:lvl7pPr marL="2059320" indent="0">
              <a:buNone/>
              <a:defRPr sz="700"/>
            </a:lvl7pPr>
            <a:lvl8pPr marL="2402540" indent="0">
              <a:buNone/>
              <a:defRPr sz="700"/>
            </a:lvl8pPr>
            <a:lvl9pPr marL="27457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198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94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68" y="4800839"/>
            <a:ext cx="5486162" cy="5661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68" y="612620"/>
            <a:ext cx="5486162" cy="4115515"/>
          </a:xfrm>
        </p:spPr>
        <p:txBody>
          <a:bodyPr/>
          <a:lstStyle>
            <a:lvl1pPr marL="0" indent="0">
              <a:buNone/>
              <a:defRPr sz="2400"/>
            </a:lvl1pPr>
            <a:lvl2pPr marL="343220" indent="0">
              <a:buNone/>
              <a:defRPr sz="2100"/>
            </a:lvl2pPr>
            <a:lvl3pPr marL="686440" indent="0">
              <a:buNone/>
              <a:defRPr sz="1800"/>
            </a:lvl3pPr>
            <a:lvl4pPr marL="1029660" indent="0">
              <a:buNone/>
              <a:defRPr sz="1500"/>
            </a:lvl4pPr>
            <a:lvl5pPr marL="1372880" indent="0">
              <a:buNone/>
              <a:defRPr sz="1500"/>
            </a:lvl5pPr>
            <a:lvl6pPr marL="1716100" indent="0">
              <a:buNone/>
              <a:defRPr sz="1500"/>
            </a:lvl6pPr>
            <a:lvl7pPr marL="2059320" indent="0">
              <a:buNone/>
              <a:defRPr sz="1500"/>
            </a:lvl7pPr>
            <a:lvl8pPr marL="2402540" indent="0">
              <a:buNone/>
              <a:defRPr sz="1500"/>
            </a:lvl8pPr>
            <a:lvl9pPr marL="274576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68" y="5366975"/>
            <a:ext cx="5486162" cy="805702"/>
          </a:xfrm>
        </p:spPr>
        <p:txBody>
          <a:bodyPr/>
          <a:lstStyle>
            <a:lvl1pPr marL="0" indent="0">
              <a:buNone/>
              <a:defRPr sz="1100"/>
            </a:lvl1pPr>
            <a:lvl2pPr marL="343220" indent="0">
              <a:buNone/>
              <a:defRPr sz="900"/>
            </a:lvl2pPr>
            <a:lvl3pPr marL="686440" indent="0">
              <a:buNone/>
              <a:defRPr sz="800"/>
            </a:lvl3pPr>
            <a:lvl4pPr marL="1029660" indent="0">
              <a:buNone/>
              <a:defRPr sz="700"/>
            </a:lvl4pPr>
            <a:lvl5pPr marL="1372880" indent="0">
              <a:buNone/>
              <a:defRPr sz="700"/>
            </a:lvl5pPr>
            <a:lvl6pPr marL="1716100" indent="0">
              <a:buNone/>
              <a:defRPr sz="700"/>
            </a:lvl6pPr>
            <a:lvl7pPr marL="2059320" indent="0">
              <a:buNone/>
              <a:defRPr sz="700"/>
            </a:lvl7pPr>
            <a:lvl8pPr marL="2402540" indent="0">
              <a:buNone/>
              <a:defRPr sz="700"/>
            </a:lvl8pPr>
            <a:lvl9pPr marL="27457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5827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2445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442" y="533956"/>
            <a:ext cx="1980882" cy="5409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603" y="533956"/>
            <a:ext cx="5829419" cy="5409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426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723192" y="6288592"/>
            <a:ext cx="2133600" cy="365125"/>
          </a:xfrm>
          <a:prstGeom prst="rect">
            <a:avLst/>
          </a:prstGeom>
        </p:spPr>
        <p:txBody>
          <a:bodyPr/>
          <a:lstStyle/>
          <a:p>
            <a:fld id="{B04C004A-F37E-4273-A220-EE837BA7BFE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6721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694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B04C004A-F37E-4273-A220-EE837BA7BFE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361950" y="838200"/>
            <a:ext cx="83343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349250" y="306388"/>
            <a:ext cx="61785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49325">
              <a:defRPr/>
            </a:pPr>
            <a:r>
              <a:rPr lang="en-US" sz="1600" dirty="0">
                <a:solidFill>
                  <a:srgbClr val="99CC00"/>
                </a:solidFill>
                <a:latin typeface="Tahoma" pitchFamily="34" charset="0"/>
                <a:cs typeface="Tahoma" pitchFamily="34" charset="0"/>
              </a:rPr>
              <a:t>Great River Energy</a:t>
            </a:r>
            <a:r>
              <a:rPr lang="en-US" sz="2000" dirty="0">
                <a:solidFill>
                  <a:srgbClr val="99CC00"/>
                </a:solidFill>
                <a:latin typeface="TradeGothic Bold" pitchFamily="2" charset="0"/>
              </a:rPr>
              <a:t/>
            </a:r>
            <a:br>
              <a:rPr lang="en-US" sz="2000" dirty="0">
                <a:solidFill>
                  <a:srgbClr val="99CC00"/>
                </a:solidFill>
                <a:latin typeface="TradeGothic Bold" pitchFamily="2" charset="0"/>
              </a:rPr>
            </a:br>
            <a:endParaRPr lang="en-US" sz="2500" dirty="0">
              <a:solidFill>
                <a:srgbClr val="000000"/>
              </a:solidFill>
              <a:latin typeface="TradeGothic Bold" pitchFamily="2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6556" y="390490"/>
            <a:ext cx="7924800" cy="53181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42900" y="914400"/>
            <a:ext cx="6400800" cy="342900"/>
          </a:xfrm>
        </p:spPr>
        <p:txBody>
          <a:bodyPr/>
          <a:lstStyle>
            <a:lvl1pPr marL="0" indent="0" algn="l">
              <a:buNone/>
              <a:defRPr sz="1600" b="0"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941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07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wstacklogorgb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687" y="6313780"/>
            <a:ext cx="1463313" cy="494866"/>
          </a:xfrm>
          <a:prstGeom prst="rect">
            <a:avLst/>
          </a:prstGeom>
          <a:noFill/>
        </p:spPr>
      </p:pic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402851" y="1143001"/>
            <a:ext cx="8338298" cy="2359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325380" y="3551762"/>
            <a:ext cx="843722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68644" tIns="34322" rIns="68644" bIns="3432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2514838" y="1344426"/>
            <a:ext cx="0" cy="429310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68644" tIns="34322" rIns="68644" bIns="3432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13" name="Rectangle 69"/>
          <p:cNvSpPr>
            <a:spLocks noChangeArrowheads="1"/>
          </p:cNvSpPr>
          <p:nvPr userDrawn="1"/>
        </p:nvSpPr>
        <p:spPr bwMode="auto">
          <a:xfrm>
            <a:off x="0" y="6086252"/>
            <a:ext cx="9144000" cy="77174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21" name="Rectangle 77"/>
          <p:cNvSpPr>
            <a:spLocks noChangeArrowheads="1"/>
          </p:cNvSpPr>
          <p:nvPr userDrawn="1"/>
        </p:nvSpPr>
        <p:spPr bwMode="auto">
          <a:xfrm>
            <a:off x="0" y="3182824"/>
            <a:ext cx="138693" cy="2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644" tIns="34322" rIns="68644" bIns="3432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26" name="Text Box 82"/>
          <p:cNvSpPr txBox="1">
            <a:spLocks noChangeArrowheads="1"/>
          </p:cNvSpPr>
          <p:nvPr userDrawn="1"/>
        </p:nvSpPr>
        <p:spPr bwMode="auto">
          <a:xfrm>
            <a:off x="165885" y="6144259"/>
            <a:ext cx="6245541" cy="6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752" tIns="47375" rIns="94752" bIns="47375">
            <a:spAutoFit/>
          </a:bodyPr>
          <a:lstStyle/>
          <a:p>
            <a:pPr defTabSz="94862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The Great River Energy Story</a:t>
            </a:r>
          </a:p>
          <a:p>
            <a:pPr defTabSz="94862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Energy, Workplace Performance and Employee Satisfaction in a LEED Platinum Building</a:t>
            </a:r>
          </a:p>
          <a:p>
            <a:pPr defTabSz="94862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Chicago Spring Summit, 2011</a:t>
            </a:r>
          </a:p>
        </p:txBody>
      </p:sp>
      <p:pic>
        <p:nvPicPr>
          <p:cNvPr id="14" name="Picture 44" descr="GREtstone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905"/>
          <a:stretch>
            <a:fillRect/>
          </a:stretch>
        </p:blipFill>
        <p:spPr bwMode="auto">
          <a:xfrm>
            <a:off x="7315688" y="6252536"/>
            <a:ext cx="546264" cy="4191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52" y="6242828"/>
            <a:ext cx="1130230" cy="383562"/>
          </a:xfrm>
          <a:prstGeom prst="rect">
            <a:avLst/>
          </a:prstGeom>
        </p:spPr>
      </p:pic>
      <p:sp>
        <p:nvSpPr>
          <p:cNvPr id="12" name="Line 3"/>
          <p:cNvSpPr>
            <a:spLocks noChangeShapeType="1"/>
          </p:cNvSpPr>
          <p:nvPr userDrawn="1"/>
        </p:nvSpPr>
        <p:spPr bwMode="auto">
          <a:xfrm>
            <a:off x="295275" y="671837"/>
            <a:ext cx="8699869" cy="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6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38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07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07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81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31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50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774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32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43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800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928515C-7218-481A-AB84-CB68935CAAE8}" type="datetimeFigureOut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2/20/2017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35FCC738-653C-4A07-AD43-2951DDB951E8}" type="slidenum">
              <a: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89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8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3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7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515C-7218-481A-AB84-CB68935CAAE8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CC738-653C-4A07-AD43-2951DDB95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 userDrawn="1"/>
        </p:nvSpPr>
        <p:spPr bwMode="auto">
          <a:xfrm flipV="1">
            <a:off x="311150" y="6265862"/>
            <a:ext cx="8559800" cy="1588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1539" tIns="30770" rIns="61539" bIns="30770"/>
          <a:lstStyle/>
          <a:p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254491" y="6248400"/>
            <a:ext cx="2762824" cy="23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 smtClean="0">
                <a:solidFill>
                  <a:srgbClr val="5F5F5F"/>
                </a:solidFill>
                <a:latin typeface="TradeGothic Bold" pitchFamily="2" charset="0"/>
              </a:rPr>
              <a:t>St. Louis County</a:t>
            </a:r>
            <a:r>
              <a:rPr lang="en-US" sz="1100" baseline="0" dirty="0" smtClean="0">
                <a:solidFill>
                  <a:srgbClr val="5F5F5F"/>
                </a:solidFill>
                <a:latin typeface="TradeGothic Bold" pitchFamily="2" charset="0"/>
              </a:rPr>
              <a:t>  Government Services Center</a:t>
            </a:r>
            <a:endParaRPr lang="en-US" sz="1100" dirty="0" smtClean="0">
              <a:solidFill>
                <a:srgbClr val="5F5F5F"/>
              </a:solidFill>
              <a:latin typeface="TradeGothic Bold" pitchFamily="2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928100" y="6553200"/>
            <a:ext cx="239713" cy="174625"/>
          </a:xfrm>
          <a:prstGeom prst="rect">
            <a:avLst/>
          </a:prstGeom>
        </p:spPr>
        <p:txBody>
          <a:bodyPr lIns="61539" tIns="30770" rIns="61539" bIns="3077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F09A845-7876-46CB-9F5F-B8B837ACF68C}" type="slidenum">
              <a:rPr lang="en-US" sz="500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sz="500" dirty="0">
              <a:solidFill>
                <a:srgbClr val="5F5F5F"/>
              </a:solidFill>
            </a:endParaRPr>
          </a:p>
        </p:txBody>
      </p:sp>
      <p:pic>
        <p:nvPicPr>
          <p:cNvPr id="3074" name="Picture 2" descr="P:\Minneapolis\051427.001-SLC Service Center\DESIGN\PRESENTATION\5_Summary Presentation\Logos\GSA-announcement[1]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0" b="58400"/>
          <a:stretch/>
        </p:blipFill>
        <p:spPr bwMode="auto">
          <a:xfrm>
            <a:off x="8031201" y="6432517"/>
            <a:ext cx="685288" cy="2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15" y="6427805"/>
            <a:ext cx="743078" cy="2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GM 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88" y="6401701"/>
            <a:ext cx="653645" cy="3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7091440" y="6384567"/>
            <a:ext cx="0" cy="373594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944484" y="6384567"/>
            <a:ext cx="0" cy="373594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1604" y="533957"/>
            <a:ext cx="7924720" cy="5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604" y="1548235"/>
            <a:ext cx="7924720" cy="43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40758" y="609044"/>
            <a:ext cx="78663" cy="3825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644" tIns="34322" rIns="68644" bIns="3432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0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+mj-lt"/>
          <a:ea typeface="+mj-ea"/>
          <a:cs typeface="+mj-cs"/>
        </a:defRPr>
      </a:lvl1pPr>
      <a:lvl2pPr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2pPr>
      <a:lvl3pPr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3pPr>
      <a:lvl4pPr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4pPr>
      <a:lvl5pPr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5pPr>
      <a:lvl6pPr marL="343220"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6pPr>
      <a:lvl7pPr marL="686440"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7pPr>
      <a:lvl8pPr marL="1029660"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8pPr>
      <a:lvl9pPr marL="1372880" algn="l" defTabSz="948622" rtl="0" fontAlgn="base">
        <a:spcBef>
          <a:spcPct val="0"/>
        </a:spcBef>
        <a:spcAft>
          <a:spcPct val="0"/>
        </a:spcAft>
        <a:defRPr sz="2500">
          <a:solidFill>
            <a:srgbClr val="292929"/>
          </a:solidFill>
          <a:latin typeface="TradeGothic Bold" pitchFamily="2" charset="0"/>
        </a:defRPr>
      </a:lvl9pPr>
    </p:titleStyle>
    <p:bodyStyle>
      <a:lvl1pPr algn="l" defTabSz="948622" rtl="0" fontAlgn="base">
        <a:lnSpc>
          <a:spcPct val="90000"/>
        </a:lnSpc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62288" indent="-358713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900">
          <a:solidFill>
            <a:schemeClr val="tx1"/>
          </a:solidFill>
          <a:latin typeface="+mj-lt"/>
        </a:defRPr>
      </a:lvl2pPr>
      <a:lvl3pPr marL="723384" indent="-358713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700">
          <a:solidFill>
            <a:schemeClr val="tx1"/>
          </a:solidFill>
          <a:latin typeface="+mj-lt"/>
        </a:defRPr>
      </a:lvl3pPr>
      <a:lvl4pPr marL="1072563" indent="-346796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700">
          <a:solidFill>
            <a:schemeClr val="tx1"/>
          </a:solidFill>
          <a:latin typeface="+mj-lt"/>
        </a:defRPr>
      </a:lvl4pPr>
      <a:lvl5pPr marL="1434850" indent="-359904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400">
          <a:solidFill>
            <a:schemeClr val="tx1"/>
          </a:solidFill>
          <a:latin typeface="+mj-lt"/>
        </a:defRPr>
      </a:lvl5pPr>
      <a:lvl6pPr marL="1778070" indent="-359904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400">
          <a:solidFill>
            <a:schemeClr val="tx1"/>
          </a:solidFill>
          <a:latin typeface="+mj-lt"/>
        </a:defRPr>
      </a:lvl6pPr>
      <a:lvl7pPr marL="2121291" indent="-359904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400">
          <a:solidFill>
            <a:schemeClr val="tx1"/>
          </a:solidFill>
          <a:latin typeface="+mj-lt"/>
        </a:defRPr>
      </a:lvl7pPr>
      <a:lvl8pPr marL="2464511" indent="-359904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400">
          <a:solidFill>
            <a:schemeClr val="tx1"/>
          </a:solidFill>
          <a:latin typeface="+mj-lt"/>
        </a:defRPr>
      </a:lvl8pPr>
      <a:lvl9pPr marL="2807731" indent="-359904" algn="l" defTabSz="948622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ADD425"/>
        </a:buClr>
        <a:buSzPct val="80000"/>
        <a:buFont typeface="Wingdings 3" pitchFamily="18" charset="2"/>
        <a:buChar char="´"/>
        <a:defRPr sz="14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 userDrawn="1"/>
        </p:nvSpPr>
        <p:spPr bwMode="auto">
          <a:xfrm flipV="1">
            <a:off x="311150" y="6265862"/>
            <a:ext cx="8559800" cy="1588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1539" tIns="30770" rIns="61539" bIns="30770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254491" y="6248400"/>
            <a:ext cx="2762824" cy="23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algn="ctr" rtl="0" eaLnBrk="1" hangingPunct="1">
              <a:defRPr/>
            </a:pPr>
            <a:r>
              <a:rPr lang="en-US" sz="1100" kern="1200" dirty="0" smtClean="0">
                <a:solidFill>
                  <a:srgbClr val="5F5F5F"/>
                </a:solidFill>
                <a:latin typeface="TradeGothic Bold" pitchFamily="2" charset="0"/>
                <a:ea typeface="+mn-ea"/>
              </a:rPr>
              <a:t>St. Louis County  Government Services Center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928100" y="6553200"/>
            <a:ext cx="239713" cy="174625"/>
          </a:xfrm>
          <a:prstGeom prst="rect">
            <a:avLst/>
          </a:prstGeom>
        </p:spPr>
        <p:txBody>
          <a:bodyPr lIns="61539" tIns="30770" rIns="61539" bIns="3077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F09A845-7876-46CB-9F5F-B8B837ACF68C}" type="slidenum">
              <a:rPr lang="en-US" sz="500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sz="500" dirty="0">
              <a:solidFill>
                <a:srgbClr val="5F5F5F"/>
              </a:solidFill>
            </a:endParaRPr>
          </a:p>
        </p:txBody>
      </p:sp>
      <p:pic>
        <p:nvPicPr>
          <p:cNvPr id="3074" name="Picture 2" descr="P:\Minneapolis\051427.001-SLC Service Center\DESIGN\PRESENTATION\5_Summary Presentation\Logos\GSA-announcement[1]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0" b="58400"/>
          <a:stretch/>
        </p:blipFill>
        <p:spPr bwMode="auto">
          <a:xfrm>
            <a:off x="8031201" y="6432517"/>
            <a:ext cx="685288" cy="2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15" y="6427805"/>
            <a:ext cx="743078" cy="2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GM 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88" y="6401701"/>
            <a:ext cx="653645" cy="3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7091440" y="6384567"/>
            <a:ext cx="0" cy="373594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944484" y="6384567"/>
            <a:ext cx="0" cy="373594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5320" y="19888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Effective Building Planning &amp; Design</a:t>
            </a:r>
            <a:endParaRPr lang="en-US" dirty="0"/>
          </a:p>
        </p:txBody>
      </p:sp>
      <p:pic>
        <p:nvPicPr>
          <p:cNvPr id="11268" name="Picture 4" descr="http://www.co.st-louis.mn.us/auditor/parcelinfo2005Iframe/Images/Official%20County%20Logo%20Black_6_2009%20For%20Web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91" y="198120"/>
            <a:ext cx="4960434" cy="18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romwell house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971" y="2819399"/>
            <a:ext cx="4297680" cy="28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06326" y="5602182"/>
            <a:ext cx="5805116" cy="125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982977" y="4694019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47040" r="3018" b="9173"/>
          <a:stretch/>
        </p:blipFill>
        <p:spPr>
          <a:xfrm>
            <a:off x="1373034" y="5420579"/>
            <a:ext cx="1936142" cy="119890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6505" r="5199" b="55350"/>
          <a:stretch/>
        </p:blipFill>
        <p:spPr>
          <a:xfrm>
            <a:off x="1311443" y="2306196"/>
            <a:ext cx="1919940" cy="104507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6353" r="3392" b="54640"/>
          <a:stretch/>
        </p:blipFill>
        <p:spPr>
          <a:xfrm>
            <a:off x="1230433" y="152336"/>
            <a:ext cx="2000950" cy="1069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35" y="1117187"/>
            <a:ext cx="2506329" cy="3223260"/>
          </a:xfrm>
          <a:prstGeom prst="rect">
            <a:avLst/>
          </a:prstGeom>
        </p:spPr>
      </p:pic>
      <p:sp>
        <p:nvSpPr>
          <p:cNvPr id="118" name="Freeform 117"/>
          <p:cNvSpPr/>
          <p:nvPr/>
        </p:nvSpPr>
        <p:spPr>
          <a:xfrm>
            <a:off x="1390808" y="2391366"/>
            <a:ext cx="1720158" cy="860079"/>
          </a:xfrm>
          <a:custGeom>
            <a:avLst/>
            <a:gdLst>
              <a:gd name="connsiteX0" fmla="*/ 0 w 1720158"/>
              <a:gd name="connsiteY0" fmla="*/ 113168 h 860079"/>
              <a:gd name="connsiteX1" fmla="*/ 9053 w 1720158"/>
              <a:gd name="connsiteY1" fmla="*/ 860079 h 860079"/>
              <a:gd name="connsiteX2" fmla="*/ 1720158 w 1720158"/>
              <a:gd name="connsiteY2" fmla="*/ 855553 h 860079"/>
              <a:gd name="connsiteX3" fmla="*/ 1715631 w 1720158"/>
              <a:gd name="connsiteY3" fmla="*/ 113168 h 860079"/>
              <a:gd name="connsiteX4" fmla="*/ 1235798 w 1720158"/>
              <a:gd name="connsiteY4" fmla="*/ 113168 h 860079"/>
              <a:gd name="connsiteX5" fmla="*/ 1235798 w 1720158"/>
              <a:gd name="connsiteY5" fmla="*/ 0 h 860079"/>
              <a:gd name="connsiteX6" fmla="*/ 973247 w 1720158"/>
              <a:gd name="connsiteY6" fmla="*/ 0 h 860079"/>
              <a:gd name="connsiteX7" fmla="*/ 973247 w 1720158"/>
              <a:gd name="connsiteY7" fmla="*/ 117695 h 860079"/>
              <a:gd name="connsiteX8" fmla="*/ 0 w 1720158"/>
              <a:gd name="connsiteY8" fmla="*/ 113168 h 8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158" h="860079">
                <a:moveTo>
                  <a:pt x="0" y="113168"/>
                </a:moveTo>
                <a:lnTo>
                  <a:pt x="9053" y="860079"/>
                </a:lnTo>
                <a:lnTo>
                  <a:pt x="1720158" y="855553"/>
                </a:lnTo>
                <a:lnTo>
                  <a:pt x="1715631" y="113168"/>
                </a:lnTo>
                <a:lnTo>
                  <a:pt x="1235798" y="113168"/>
                </a:lnTo>
                <a:lnTo>
                  <a:pt x="1235798" y="0"/>
                </a:lnTo>
                <a:lnTo>
                  <a:pt x="973247" y="0"/>
                </a:lnTo>
                <a:lnTo>
                  <a:pt x="973247" y="117695"/>
                </a:lnTo>
                <a:lnTo>
                  <a:pt x="0" y="11316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6000"/>
            </a:schemeClr>
          </a:solidFill>
          <a:ln w="444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-4593265" y="1340926"/>
            <a:ext cx="4016723" cy="48936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Possible Stacking</a:t>
            </a:r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1</a:t>
            </a:r>
            <a:r>
              <a:rPr lang="en-US" sz="1400" dirty="0" smtClean="0">
                <a:solidFill>
                  <a:prstClr val="black"/>
                </a:solidFill>
              </a:rPr>
              <a:t>	|  PHHS</a:t>
            </a: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	|  Land, Planning &amp; Environmental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Training Room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 Extension Office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	|  (?) </a:t>
            </a:r>
            <a:r>
              <a:rPr lang="en-US" sz="1400" dirty="0">
                <a:solidFill>
                  <a:prstClr val="black"/>
                </a:solidFill>
              </a:rPr>
              <a:t>Employee Development Office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(?) PHSS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(?) Additional Convening Space</a:t>
            </a: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Floor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3</a:t>
            </a:r>
            <a:r>
              <a:rPr lang="en-US" sz="1400" dirty="0" smtClean="0">
                <a:solidFill>
                  <a:prstClr val="black"/>
                </a:solidFill>
              </a:rPr>
              <a:t>	|  PHHS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(?) Employee Development Office</a:t>
            </a: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Floor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4</a:t>
            </a:r>
            <a:r>
              <a:rPr lang="en-US" sz="1400" dirty="0" smtClean="0">
                <a:solidFill>
                  <a:prstClr val="black"/>
                </a:solidFill>
              </a:rPr>
              <a:t>	|  PHHS</a:t>
            </a: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Floor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5</a:t>
            </a:r>
            <a:r>
              <a:rPr lang="en-US" sz="1400" dirty="0" smtClean="0">
                <a:solidFill>
                  <a:prstClr val="black"/>
                </a:solidFill>
              </a:rPr>
              <a:t>	|  ARVIG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</a:t>
            </a:r>
            <a:r>
              <a:rPr lang="en-US" sz="1400" dirty="0">
                <a:solidFill>
                  <a:prstClr val="black"/>
                </a:solidFill>
              </a:rPr>
              <a:t>IT 	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	|  (?) PHHS </a:t>
            </a:r>
            <a:r>
              <a:rPr lang="en-US" sz="1400" dirty="0">
                <a:solidFill>
                  <a:prstClr val="black"/>
                </a:solidFill>
              </a:rPr>
              <a:t>(Small </a:t>
            </a:r>
            <a:r>
              <a:rPr lang="en-US" sz="1400" dirty="0" smtClean="0">
                <a:solidFill>
                  <a:prstClr val="black"/>
                </a:solidFill>
              </a:rPr>
              <a:t>Amount)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Floor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6</a:t>
            </a:r>
            <a:r>
              <a:rPr lang="en-US" sz="1400" dirty="0" smtClean="0">
                <a:solidFill>
                  <a:prstClr val="black"/>
                </a:solidFill>
              </a:rPr>
              <a:t> 	|  Attorneys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Safety &amp; Risk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(?) Employee Development Office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|  (?)</a:t>
            </a: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89258" y="-584775"/>
            <a:ext cx="2018306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>
                    <a:lumMod val="95000"/>
                  </a:prstClr>
                </a:solidFill>
              </a:rPr>
              <a:t>STACKING</a:t>
            </a:r>
            <a:endParaRPr lang="en-US" sz="3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20195536">
            <a:off x="9191617" y="5957585"/>
            <a:ext cx="345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LESS DETAIL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939" y="3316400"/>
            <a:ext cx="1936142" cy="1010197"/>
            <a:chOff x="1303343" y="1263594"/>
            <a:chExt cx="1936142" cy="101019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7" t="52361" r="3321" b="10811"/>
            <a:stretch/>
          </p:blipFill>
          <p:spPr>
            <a:xfrm>
              <a:off x="1303343" y="1263594"/>
              <a:ext cx="1936142" cy="1010197"/>
            </a:xfrm>
            <a:prstGeom prst="rect">
              <a:avLst/>
            </a:prstGeom>
          </p:spPr>
        </p:pic>
        <p:sp>
          <p:nvSpPr>
            <p:cNvPr id="108" name="Freeform 107"/>
            <p:cNvSpPr/>
            <p:nvPr/>
          </p:nvSpPr>
          <p:spPr>
            <a:xfrm>
              <a:off x="1414989" y="1298605"/>
              <a:ext cx="1720158" cy="860079"/>
            </a:xfrm>
            <a:custGeom>
              <a:avLst/>
              <a:gdLst>
                <a:gd name="connsiteX0" fmla="*/ 0 w 1720158"/>
                <a:gd name="connsiteY0" fmla="*/ 113168 h 860079"/>
                <a:gd name="connsiteX1" fmla="*/ 9053 w 1720158"/>
                <a:gd name="connsiteY1" fmla="*/ 860079 h 860079"/>
                <a:gd name="connsiteX2" fmla="*/ 1720158 w 1720158"/>
                <a:gd name="connsiteY2" fmla="*/ 855553 h 860079"/>
                <a:gd name="connsiteX3" fmla="*/ 1715631 w 1720158"/>
                <a:gd name="connsiteY3" fmla="*/ 113168 h 860079"/>
                <a:gd name="connsiteX4" fmla="*/ 1235798 w 1720158"/>
                <a:gd name="connsiteY4" fmla="*/ 113168 h 860079"/>
                <a:gd name="connsiteX5" fmla="*/ 1235798 w 1720158"/>
                <a:gd name="connsiteY5" fmla="*/ 0 h 860079"/>
                <a:gd name="connsiteX6" fmla="*/ 973247 w 1720158"/>
                <a:gd name="connsiteY6" fmla="*/ 0 h 860079"/>
                <a:gd name="connsiteX7" fmla="*/ 973247 w 1720158"/>
                <a:gd name="connsiteY7" fmla="*/ 117695 h 860079"/>
                <a:gd name="connsiteX8" fmla="*/ 0 w 1720158"/>
                <a:gd name="connsiteY8" fmla="*/ 113168 h 86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158" h="860079">
                  <a:moveTo>
                    <a:pt x="0" y="113168"/>
                  </a:moveTo>
                  <a:lnTo>
                    <a:pt x="9053" y="860079"/>
                  </a:lnTo>
                  <a:lnTo>
                    <a:pt x="1720158" y="855553"/>
                  </a:lnTo>
                  <a:lnTo>
                    <a:pt x="1715631" y="113168"/>
                  </a:lnTo>
                  <a:lnTo>
                    <a:pt x="1235798" y="113168"/>
                  </a:lnTo>
                  <a:lnTo>
                    <a:pt x="1235798" y="0"/>
                  </a:lnTo>
                  <a:lnTo>
                    <a:pt x="973247" y="0"/>
                  </a:lnTo>
                  <a:lnTo>
                    <a:pt x="973247" y="117695"/>
                  </a:lnTo>
                  <a:lnTo>
                    <a:pt x="0" y="113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44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`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06688" y="1622631"/>
              <a:ext cx="1230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SHELL?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82977" y="1435481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82977" y="1892011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982977" y="2357463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982977" y="2813719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982977" y="3304204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982977" y="3784481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982977" y="4230911"/>
            <a:ext cx="3200400" cy="3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78552" y="4694019"/>
            <a:ext cx="3200400" cy="359037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87000" y="4694019"/>
            <a:ext cx="695977" cy="0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075735" y="5051147"/>
            <a:ext cx="695977" cy="0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41119" y="3290558"/>
            <a:ext cx="308344" cy="14034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884900" y="1435481"/>
            <a:ext cx="308344" cy="36156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723470" y="421522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 </a:t>
            </a:r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759352" y="375721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 </a:t>
            </a:r>
            <a:r>
              <a:rPr lang="en-US" sz="2400" b="1" dirty="0" smtClean="0">
                <a:solidFill>
                  <a:prstClr val="black"/>
                </a:solidFill>
              </a:rPr>
              <a:t>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51831" y="33005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23470" y="279802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723470" y="234282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5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98666" y="188115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6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698666" y="14194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7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59352" y="47281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 </a:t>
            </a:r>
            <a:r>
              <a:rPr lang="en-US" sz="2400" b="1" dirty="0" smtClean="0">
                <a:solidFill>
                  <a:prstClr val="black"/>
                </a:solidFill>
              </a:rPr>
              <a:t>L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740623" y="3290558"/>
            <a:ext cx="308344" cy="13898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5400000">
            <a:off x="5756074" y="3605698"/>
            <a:ext cx="308344" cy="18784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78552" y="62257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Less Visitors / Less Security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850069" y="5292906"/>
            <a:ext cx="357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Visitors / More Security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21693" y="4276446"/>
            <a:ext cx="1936142" cy="1053172"/>
            <a:chOff x="1303343" y="178019"/>
            <a:chExt cx="1936142" cy="105317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7" t="5611" r="3321" b="55995"/>
            <a:stretch/>
          </p:blipFill>
          <p:spPr>
            <a:xfrm>
              <a:off x="1303343" y="178019"/>
              <a:ext cx="1936142" cy="1053172"/>
            </a:xfrm>
            <a:prstGeom prst="rect">
              <a:avLst/>
            </a:prstGeom>
          </p:spPr>
        </p:pic>
        <p:sp>
          <p:nvSpPr>
            <p:cNvPr id="61" name="Freeform 60"/>
            <p:cNvSpPr/>
            <p:nvPr/>
          </p:nvSpPr>
          <p:spPr>
            <a:xfrm>
              <a:off x="1378931" y="274565"/>
              <a:ext cx="1720158" cy="860079"/>
            </a:xfrm>
            <a:custGeom>
              <a:avLst/>
              <a:gdLst>
                <a:gd name="connsiteX0" fmla="*/ 0 w 1720158"/>
                <a:gd name="connsiteY0" fmla="*/ 113168 h 860079"/>
                <a:gd name="connsiteX1" fmla="*/ 9053 w 1720158"/>
                <a:gd name="connsiteY1" fmla="*/ 860079 h 860079"/>
                <a:gd name="connsiteX2" fmla="*/ 1720158 w 1720158"/>
                <a:gd name="connsiteY2" fmla="*/ 855553 h 860079"/>
                <a:gd name="connsiteX3" fmla="*/ 1715631 w 1720158"/>
                <a:gd name="connsiteY3" fmla="*/ 113168 h 860079"/>
                <a:gd name="connsiteX4" fmla="*/ 1235798 w 1720158"/>
                <a:gd name="connsiteY4" fmla="*/ 113168 h 860079"/>
                <a:gd name="connsiteX5" fmla="*/ 1235798 w 1720158"/>
                <a:gd name="connsiteY5" fmla="*/ 0 h 860079"/>
                <a:gd name="connsiteX6" fmla="*/ 973247 w 1720158"/>
                <a:gd name="connsiteY6" fmla="*/ 0 h 860079"/>
                <a:gd name="connsiteX7" fmla="*/ 973247 w 1720158"/>
                <a:gd name="connsiteY7" fmla="*/ 117695 h 860079"/>
                <a:gd name="connsiteX8" fmla="*/ 0 w 1720158"/>
                <a:gd name="connsiteY8" fmla="*/ 113168 h 86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158" h="860079">
                  <a:moveTo>
                    <a:pt x="0" y="113168"/>
                  </a:moveTo>
                  <a:lnTo>
                    <a:pt x="9053" y="860079"/>
                  </a:lnTo>
                  <a:lnTo>
                    <a:pt x="1720158" y="855553"/>
                  </a:lnTo>
                  <a:lnTo>
                    <a:pt x="1715631" y="113168"/>
                  </a:lnTo>
                  <a:lnTo>
                    <a:pt x="1235798" y="113168"/>
                  </a:lnTo>
                  <a:lnTo>
                    <a:pt x="1235798" y="0"/>
                  </a:lnTo>
                  <a:lnTo>
                    <a:pt x="973247" y="0"/>
                  </a:lnTo>
                  <a:lnTo>
                    <a:pt x="973247" y="117695"/>
                  </a:lnTo>
                  <a:lnTo>
                    <a:pt x="0" y="11316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96000"/>
              </a:schemeClr>
            </a:solidFill>
            <a:ln w="444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3087" y="550457"/>
              <a:ext cx="158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Closed Lobby?</a:t>
              </a:r>
              <a:endParaRPr lang="en-US" dirty="0"/>
            </a:p>
          </p:txBody>
        </p:sp>
      </p:grpSp>
      <p:sp>
        <p:nvSpPr>
          <p:cNvPr id="34" name="Freeform 33"/>
          <p:cNvSpPr/>
          <p:nvPr/>
        </p:nvSpPr>
        <p:spPr>
          <a:xfrm>
            <a:off x="1467120" y="5602182"/>
            <a:ext cx="1711105" cy="891767"/>
          </a:xfrm>
          <a:custGeom>
            <a:avLst/>
            <a:gdLst>
              <a:gd name="connsiteX0" fmla="*/ 0 w 1711105"/>
              <a:gd name="connsiteY0" fmla="*/ 239917 h 891767"/>
              <a:gd name="connsiteX1" fmla="*/ 13580 w 1711105"/>
              <a:gd name="connsiteY1" fmla="*/ 728804 h 891767"/>
              <a:gd name="connsiteX2" fmla="*/ 31687 w 1711105"/>
              <a:gd name="connsiteY2" fmla="*/ 728804 h 891767"/>
              <a:gd name="connsiteX3" fmla="*/ 81481 w 1711105"/>
              <a:gd name="connsiteY3" fmla="*/ 891767 h 891767"/>
              <a:gd name="connsiteX4" fmla="*/ 276131 w 1711105"/>
              <a:gd name="connsiteY4" fmla="*/ 846499 h 891767"/>
              <a:gd name="connsiteX5" fmla="*/ 986828 w 1711105"/>
              <a:gd name="connsiteY5" fmla="*/ 846499 h 891767"/>
              <a:gd name="connsiteX6" fmla="*/ 991355 w 1711105"/>
              <a:gd name="connsiteY6" fmla="*/ 728804 h 891767"/>
              <a:gd name="connsiteX7" fmla="*/ 1711105 w 1711105"/>
              <a:gd name="connsiteY7" fmla="*/ 728804 h 891767"/>
              <a:gd name="connsiteX8" fmla="*/ 1706578 w 1711105"/>
              <a:gd name="connsiteY8" fmla="*/ 0 h 891767"/>
              <a:gd name="connsiteX9" fmla="*/ 1222218 w 1711105"/>
              <a:gd name="connsiteY9" fmla="*/ 0 h 891767"/>
              <a:gd name="connsiteX10" fmla="*/ 1222218 w 1711105"/>
              <a:gd name="connsiteY10" fmla="*/ 244444 h 891767"/>
              <a:gd name="connsiteX11" fmla="*/ 0 w 1711105"/>
              <a:gd name="connsiteY11" fmla="*/ 239917 h 89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1105" h="891767">
                <a:moveTo>
                  <a:pt x="0" y="239917"/>
                </a:moveTo>
                <a:lnTo>
                  <a:pt x="13580" y="728804"/>
                </a:lnTo>
                <a:lnTo>
                  <a:pt x="31687" y="728804"/>
                </a:lnTo>
                <a:lnTo>
                  <a:pt x="81481" y="891767"/>
                </a:lnTo>
                <a:lnTo>
                  <a:pt x="276131" y="846499"/>
                </a:lnTo>
                <a:lnTo>
                  <a:pt x="986828" y="846499"/>
                </a:lnTo>
                <a:lnTo>
                  <a:pt x="991355" y="728804"/>
                </a:lnTo>
                <a:lnTo>
                  <a:pt x="1711105" y="728804"/>
                </a:lnTo>
                <a:lnTo>
                  <a:pt x="1706578" y="0"/>
                </a:lnTo>
                <a:lnTo>
                  <a:pt x="1222218" y="0"/>
                </a:lnTo>
                <a:lnTo>
                  <a:pt x="1222218" y="244444"/>
                </a:lnTo>
                <a:lnTo>
                  <a:pt x="0" y="23991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Connector 71"/>
          <p:cNvCxnSpPr>
            <a:stCxn id="34" idx="8"/>
          </p:cNvCxnSpPr>
          <p:nvPr/>
        </p:nvCxnSpPr>
        <p:spPr>
          <a:xfrm flipH="1">
            <a:off x="2692125" y="5602182"/>
            <a:ext cx="481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701950" y="5779690"/>
            <a:ext cx="1138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Swing Space </a:t>
            </a: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13,500 SF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1455456" y="5608105"/>
            <a:ext cx="1711105" cy="891767"/>
          </a:xfrm>
          <a:custGeom>
            <a:avLst/>
            <a:gdLst>
              <a:gd name="connsiteX0" fmla="*/ 0 w 1711105"/>
              <a:gd name="connsiteY0" fmla="*/ 239917 h 891767"/>
              <a:gd name="connsiteX1" fmla="*/ 13580 w 1711105"/>
              <a:gd name="connsiteY1" fmla="*/ 728804 h 891767"/>
              <a:gd name="connsiteX2" fmla="*/ 31687 w 1711105"/>
              <a:gd name="connsiteY2" fmla="*/ 728804 h 891767"/>
              <a:gd name="connsiteX3" fmla="*/ 81481 w 1711105"/>
              <a:gd name="connsiteY3" fmla="*/ 891767 h 891767"/>
              <a:gd name="connsiteX4" fmla="*/ 276131 w 1711105"/>
              <a:gd name="connsiteY4" fmla="*/ 846499 h 891767"/>
              <a:gd name="connsiteX5" fmla="*/ 986828 w 1711105"/>
              <a:gd name="connsiteY5" fmla="*/ 846499 h 891767"/>
              <a:gd name="connsiteX6" fmla="*/ 991355 w 1711105"/>
              <a:gd name="connsiteY6" fmla="*/ 728804 h 891767"/>
              <a:gd name="connsiteX7" fmla="*/ 1711105 w 1711105"/>
              <a:gd name="connsiteY7" fmla="*/ 728804 h 891767"/>
              <a:gd name="connsiteX8" fmla="*/ 1706578 w 1711105"/>
              <a:gd name="connsiteY8" fmla="*/ 0 h 891767"/>
              <a:gd name="connsiteX9" fmla="*/ 1222218 w 1711105"/>
              <a:gd name="connsiteY9" fmla="*/ 0 h 891767"/>
              <a:gd name="connsiteX10" fmla="*/ 1222218 w 1711105"/>
              <a:gd name="connsiteY10" fmla="*/ 244444 h 891767"/>
              <a:gd name="connsiteX11" fmla="*/ 0 w 1711105"/>
              <a:gd name="connsiteY11" fmla="*/ 239917 h 89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1105" h="891767">
                <a:moveTo>
                  <a:pt x="0" y="239917"/>
                </a:moveTo>
                <a:lnTo>
                  <a:pt x="13580" y="728804"/>
                </a:lnTo>
                <a:lnTo>
                  <a:pt x="31687" y="728804"/>
                </a:lnTo>
                <a:lnTo>
                  <a:pt x="81481" y="891767"/>
                </a:lnTo>
                <a:lnTo>
                  <a:pt x="276131" y="846499"/>
                </a:lnTo>
                <a:lnTo>
                  <a:pt x="986828" y="846499"/>
                </a:lnTo>
                <a:lnTo>
                  <a:pt x="991355" y="728804"/>
                </a:lnTo>
                <a:lnTo>
                  <a:pt x="1711105" y="728804"/>
                </a:lnTo>
                <a:lnTo>
                  <a:pt x="1706578" y="0"/>
                </a:lnTo>
                <a:lnTo>
                  <a:pt x="1222218" y="0"/>
                </a:lnTo>
                <a:lnTo>
                  <a:pt x="1222218" y="244444"/>
                </a:lnTo>
                <a:lnTo>
                  <a:pt x="0" y="23991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67120" y="5486552"/>
            <a:ext cx="1711105" cy="1013320"/>
            <a:chOff x="2792994" y="300829"/>
            <a:chExt cx="1711105" cy="101332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017999" y="300829"/>
              <a:ext cx="0" cy="11563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761848" y="300829"/>
              <a:ext cx="256151" cy="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761848" y="300829"/>
              <a:ext cx="0" cy="120629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792994" y="421458"/>
              <a:ext cx="968854" cy="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92994" y="421458"/>
              <a:ext cx="0" cy="740291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792994" y="1161748"/>
              <a:ext cx="30055" cy="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823049" y="1161748"/>
              <a:ext cx="41212" cy="152401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864261" y="1262130"/>
              <a:ext cx="185456" cy="52019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49717" y="1262130"/>
              <a:ext cx="726228" cy="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3775945" y="1161748"/>
              <a:ext cx="0" cy="100382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775945" y="1161748"/>
              <a:ext cx="728154" cy="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504099" y="416459"/>
              <a:ext cx="0" cy="745289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017999" y="416459"/>
              <a:ext cx="486100" cy="0"/>
            </a:xfrm>
            <a:prstGeom prst="line">
              <a:avLst/>
            </a:prstGeom>
            <a:ln w="4762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1539983" y="5871534"/>
            <a:ext cx="158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Closed Lobby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79327" y="2644065"/>
            <a:ext cx="158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Lobby?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15098" y="1219618"/>
            <a:ext cx="1919940" cy="1028848"/>
            <a:chOff x="1303343" y="3313130"/>
            <a:chExt cx="1919940" cy="102884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50267" r="5199" b="12180"/>
            <a:stretch/>
          </p:blipFill>
          <p:spPr>
            <a:xfrm>
              <a:off x="1303343" y="3313130"/>
              <a:ext cx="1919940" cy="1028848"/>
            </a:xfrm>
            <a:prstGeom prst="rect">
              <a:avLst/>
            </a:prstGeom>
            <a:ln>
              <a:noFill/>
              <a:prstDash val="solid"/>
            </a:ln>
          </p:spPr>
        </p:pic>
        <p:sp>
          <p:nvSpPr>
            <p:cNvPr id="77" name="Freeform 76"/>
            <p:cNvSpPr/>
            <p:nvPr/>
          </p:nvSpPr>
          <p:spPr>
            <a:xfrm>
              <a:off x="1387343" y="3429141"/>
              <a:ext cx="1720158" cy="860079"/>
            </a:xfrm>
            <a:custGeom>
              <a:avLst/>
              <a:gdLst>
                <a:gd name="connsiteX0" fmla="*/ 0 w 1720158"/>
                <a:gd name="connsiteY0" fmla="*/ 113168 h 860079"/>
                <a:gd name="connsiteX1" fmla="*/ 9053 w 1720158"/>
                <a:gd name="connsiteY1" fmla="*/ 860079 h 860079"/>
                <a:gd name="connsiteX2" fmla="*/ 1720158 w 1720158"/>
                <a:gd name="connsiteY2" fmla="*/ 855553 h 860079"/>
                <a:gd name="connsiteX3" fmla="*/ 1715631 w 1720158"/>
                <a:gd name="connsiteY3" fmla="*/ 113168 h 860079"/>
                <a:gd name="connsiteX4" fmla="*/ 1235798 w 1720158"/>
                <a:gd name="connsiteY4" fmla="*/ 113168 h 860079"/>
                <a:gd name="connsiteX5" fmla="*/ 1235798 w 1720158"/>
                <a:gd name="connsiteY5" fmla="*/ 0 h 860079"/>
                <a:gd name="connsiteX6" fmla="*/ 973247 w 1720158"/>
                <a:gd name="connsiteY6" fmla="*/ 0 h 860079"/>
                <a:gd name="connsiteX7" fmla="*/ 973247 w 1720158"/>
                <a:gd name="connsiteY7" fmla="*/ 117695 h 860079"/>
                <a:gd name="connsiteX8" fmla="*/ 0 w 1720158"/>
                <a:gd name="connsiteY8" fmla="*/ 113168 h 86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158" h="860079">
                  <a:moveTo>
                    <a:pt x="0" y="113168"/>
                  </a:moveTo>
                  <a:lnTo>
                    <a:pt x="9053" y="860079"/>
                  </a:lnTo>
                  <a:lnTo>
                    <a:pt x="1720158" y="855553"/>
                  </a:lnTo>
                  <a:lnTo>
                    <a:pt x="1715631" y="113168"/>
                  </a:lnTo>
                  <a:lnTo>
                    <a:pt x="1235798" y="113168"/>
                  </a:lnTo>
                  <a:lnTo>
                    <a:pt x="1235798" y="0"/>
                  </a:lnTo>
                  <a:lnTo>
                    <a:pt x="973247" y="0"/>
                  </a:lnTo>
                  <a:lnTo>
                    <a:pt x="973247" y="117695"/>
                  </a:lnTo>
                  <a:lnTo>
                    <a:pt x="0" y="11316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96000"/>
              </a:schemeClr>
            </a:solidFill>
            <a:ln w="444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455456" y="3761078"/>
              <a:ext cx="158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Open Lobby?</a:t>
              </a:r>
              <a:endParaRPr lang="en-US" dirty="0"/>
            </a:p>
          </p:txBody>
        </p:sp>
      </p:grpSp>
      <p:sp>
        <p:nvSpPr>
          <p:cNvPr id="126" name="TextBox 125"/>
          <p:cNvSpPr txBox="1"/>
          <p:nvPr/>
        </p:nvSpPr>
        <p:spPr>
          <a:xfrm rot="5400000">
            <a:off x="5845700" y="3678082"/>
            <a:ext cx="170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Visitors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186406" y="3621444"/>
            <a:ext cx="170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Staff</a:t>
            </a:r>
            <a:endParaRPr lang="en-US" sz="2000" b="1" dirty="0"/>
          </a:p>
        </p:txBody>
      </p:sp>
      <p:sp>
        <p:nvSpPr>
          <p:cNvPr id="128" name="TextBox 127"/>
          <p:cNvSpPr txBox="1"/>
          <p:nvPr/>
        </p:nvSpPr>
        <p:spPr>
          <a:xfrm rot="5400000">
            <a:off x="5052762" y="3696686"/>
            <a:ext cx="170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Visitors</a:t>
            </a:r>
            <a:endParaRPr lang="en-US" sz="2000" b="1" dirty="0"/>
          </a:p>
        </p:txBody>
      </p:sp>
      <p:sp>
        <p:nvSpPr>
          <p:cNvPr id="130" name="Rectangle 129"/>
          <p:cNvSpPr/>
          <p:nvPr/>
        </p:nvSpPr>
        <p:spPr>
          <a:xfrm>
            <a:off x="5741712" y="1422080"/>
            <a:ext cx="308344" cy="186847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 rot="5400000">
            <a:off x="4972088" y="1938641"/>
            <a:ext cx="185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476054" y="1045026"/>
            <a:ext cx="77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Stair</a:t>
            </a:r>
            <a:endParaRPr lang="en-US" sz="20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219455" y="1035371"/>
            <a:ext cx="123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Elevators</a:t>
            </a:r>
            <a:endParaRPr lang="en-US" sz="20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159731" y="5825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 </a:t>
            </a:r>
            <a:r>
              <a:rPr lang="en-US" sz="2400" b="1" dirty="0" smtClean="0">
                <a:solidFill>
                  <a:prstClr val="black"/>
                </a:solidFill>
              </a:rPr>
              <a:t>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0604" y="468252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20604" y="36759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2243" y="26440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5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143" y="156368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6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143" y="55045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Floor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7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91778" y="236130"/>
            <a:ext cx="1720158" cy="860079"/>
            <a:chOff x="1414989" y="4417517"/>
            <a:chExt cx="1720158" cy="860079"/>
          </a:xfrm>
        </p:grpSpPr>
        <p:sp>
          <p:nvSpPr>
            <p:cNvPr id="63" name="Freeform 62"/>
            <p:cNvSpPr/>
            <p:nvPr/>
          </p:nvSpPr>
          <p:spPr>
            <a:xfrm>
              <a:off x="1414989" y="4417517"/>
              <a:ext cx="1720158" cy="860079"/>
            </a:xfrm>
            <a:custGeom>
              <a:avLst/>
              <a:gdLst>
                <a:gd name="connsiteX0" fmla="*/ 0 w 1720158"/>
                <a:gd name="connsiteY0" fmla="*/ 113168 h 860079"/>
                <a:gd name="connsiteX1" fmla="*/ 9053 w 1720158"/>
                <a:gd name="connsiteY1" fmla="*/ 860079 h 860079"/>
                <a:gd name="connsiteX2" fmla="*/ 1720158 w 1720158"/>
                <a:gd name="connsiteY2" fmla="*/ 855553 h 860079"/>
                <a:gd name="connsiteX3" fmla="*/ 1715631 w 1720158"/>
                <a:gd name="connsiteY3" fmla="*/ 113168 h 860079"/>
                <a:gd name="connsiteX4" fmla="*/ 1235798 w 1720158"/>
                <a:gd name="connsiteY4" fmla="*/ 113168 h 860079"/>
                <a:gd name="connsiteX5" fmla="*/ 1235798 w 1720158"/>
                <a:gd name="connsiteY5" fmla="*/ 0 h 860079"/>
                <a:gd name="connsiteX6" fmla="*/ 973247 w 1720158"/>
                <a:gd name="connsiteY6" fmla="*/ 0 h 860079"/>
                <a:gd name="connsiteX7" fmla="*/ 973247 w 1720158"/>
                <a:gd name="connsiteY7" fmla="*/ 117695 h 860079"/>
                <a:gd name="connsiteX8" fmla="*/ 0 w 1720158"/>
                <a:gd name="connsiteY8" fmla="*/ 113168 h 86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158" h="860079">
                  <a:moveTo>
                    <a:pt x="0" y="113168"/>
                  </a:moveTo>
                  <a:lnTo>
                    <a:pt x="9053" y="860079"/>
                  </a:lnTo>
                  <a:lnTo>
                    <a:pt x="1720158" y="855553"/>
                  </a:lnTo>
                  <a:lnTo>
                    <a:pt x="1715631" y="113168"/>
                  </a:lnTo>
                  <a:lnTo>
                    <a:pt x="1235798" y="113168"/>
                  </a:lnTo>
                  <a:lnTo>
                    <a:pt x="1235798" y="0"/>
                  </a:lnTo>
                  <a:lnTo>
                    <a:pt x="973247" y="0"/>
                  </a:lnTo>
                  <a:lnTo>
                    <a:pt x="973247" y="117695"/>
                  </a:lnTo>
                  <a:lnTo>
                    <a:pt x="0" y="11316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96000"/>
              </a:schemeClr>
            </a:solidFill>
            <a:ln w="444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21859" y="4683724"/>
              <a:ext cx="158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Open Lobby</a:t>
              </a:r>
              <a:endParaRPr lang="en-US" dirty="0"/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486939" y="5693016"/>
            <a:ext cx="4382301" cy="60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125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100" dirty="0" smtClean="0"/>
              <a:t>Focus Workshop</a:t>
            </a:r>
            <a:endParaRPr lang="en-US" sz="21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6948577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5F5F5F"/>
                </a:solidFill>
                <a:latin typeface="TradeGothic Bold" pitchFamily="2" charset="0"/>
              </a:rPr>
              <a:t>Energy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64778"/>
            <a:ext cx="8820150" cy="452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9" y="4633504"/>
            <a:ext cx="8620124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 Summary Information</a:t>
            </a:r>
          </a:p>
          <a:p>
            <a:r>
              <a:rPr lang="en-US" sz="1400" dirty="0" smtClean="0"/>
              <a:t>Existing Building Mechanical + Lighting                 VAV            At End of Life               Energy Cost:                $116,121  </a:t>
            </a:r>
            <a:endParaRPr lang="en-US" sz="400" dirty="0" smtClean="0"/>
          </a:p>
          <a:p>
            <a:r>
              <a:rPr lang="en-US" sz="1600" b="1" dirty="0" smtClean="0"/>
              <a:t>Proposed Mechanical + Lighting System   VRF          Baseline Cost         Energy Savings:     $75,602  65%</a:t>
            </a:r>
          </a:p>
          <a:p>
            <a:endParaRPr lang="en-US" sz="400" b="1" dirty="0" smtClean="0"/>
          </a:p>
          <a:p>
            <a:r>
              <a:rPr lang="en-US" sz="1400" dirty="0" smtClean="0"/>
              <a:t>Updated Version of Existing System                       VAV             ADD:    $394,950        Energy Savings:            $46,780    40%</a:t>
            </a:r>
          </a:p>
          <a:p>
            <a:r>
              <a:rPr lang="en-US" sz="1400" dirty="0" smtClean="0"/>
              <a:t>Chilled Beam Mechanical System                           CBM            ADD: $1,794,000        Energy Savings:            $15,277   13%</a:t>
            </a:r>
          </a:p>
        </p:txBody>
      </p:sp>
    </p:spTree>
    <p:extLst>
      <p:ext uri="{BB962C8B-B14F-4D97-AF65-F5344CB8AC3E}">
        <p14:creationId xmlns:p14="http://schemas.microsoft.com/office/powerpoint/2010/main" val="31541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6948577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algn="l" rtl="0" eaLnBrk="1" hangingPunct="1">
              <a:defRPr/>
            </a:pPr>
            <a:r>
              <a:rPr lang="en-US" sz="1600" kern="1200" dirty="0" smtClean="0">
                <a:solidFill>
                  <a:srgbClr val="5F5F5F"/>
                </a:solidFill>
                <a:latin typeface="TradeGothic Bold" pitchFamily="2" charset="0"/>
                <a:ea typeface="+mn-ea"/>
              </a:rPr>
              <a:t> Scope Summary | Key Items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598" y="238329"/>
            <a:ext cx="8639177" cy="56630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St. Louis County GSC Renovation Scope Description</a:t>
            </a:r>
          </a:p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Renovated Mechanical System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Replaced: HVAC System + Building Energy Management System (BAS) + Controls 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New VRF (Variable Refrigerant Flow) HVAC system on each floor replacing worn out VAV System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VRF is lower First Cost and better performing with comparable life cycle and maintenance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Renovated: Chiller Main Piping System /  Hot Water Radiation 	</a:t>
            </a:r>
            <a:endParaRPr lang="en-US" sz="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284163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Renovated Electrical System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Cleaned: Main Switch Gear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Renovated: Electric Distribution System / Copper Main Electric Risers Remain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Electric Panel Boards Remain (2 Boards are scrapped for parts and replaced)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Linear Bus Bar extending length of each floor Replaced (Damaged)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New Energy Efficient Lighting System and Controls</a:t>
            </a:r>
            <a:endParaRPr lang="en-US" sz="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284163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Life Safety Systems + Security+ AV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New Emergency Life Safety Alarm System / Stair Pressurization  / New Transfer Switch on Emergency Generator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Automated Key Card System provided on Elevator + Electric Locks at Stair doors and Key Security Points 	</a:t>
            </a:r>
          </a:p>
          <a:p>
            <a:pPr algn="l" defTabSz="284163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Cat 5 to workstation + Cat 6 to conference rooms</a:t>
            </a:r>
          </a:p>
          <a:p>
            <a:pPr algn="l" defTabSz="284163" rtl="0"/>
            <a:endParaRPr lang="en-US" sz="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284163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Renovated Interior Office Space Floors 2-7</a:t>
            </a:r>
          </a:p>
          <a:p>
            <a:pPr algn="l" defTabSz="396875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1 Floor will be Shelled with – (Currently anticipated to be Floor 4)</a:t>
            </a:r>
            <a:endParaRPr lang="en-US" sz="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396875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Modular / Standardized layout providing for long-term ease of space modifications reduced ‘</a:t>
            </a:r>
            <a:r>
              <a:rPr lang="en-US" sz="1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churn’costs</a:t>
            </a: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396875" rtl="0"/>
            <a:endParaRPr lang="en-US" sz="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396875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Clear Perimeter: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Most Workstations, Office and walls pulled away from exterior wall </a:t>
            </a:r>
          </a:p>
          <a:p>
            <a:pPr algn="l" defTabSz="396875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Reduces glare and hot/ cold issues + long-term access for maintenance to windows hot water radiation</a:t>
            </a:r>
            <a:endParaRPr lang="en-US" sz="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396875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Basic Construction Interior Construction</a:t>
            </a:r>
          </a:p>
          <a:p>
            <a:pPr algn="l" defTabSz="396875" rtl="0"/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Drywall, Paint, Carpet Tile, Painted Steel Door Jambs – Walls Stop at the bottom of the Ceiling</a:t>
            </a:r>
            <a:endParaRPr lang="en-US" sz="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396875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Conferencing Area on Second Floor |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Available to All County Employees and other Department Needs</a:t>
            </a:r>
            <a:endParaRPr lang="en-US" sz="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 defTabSz="396875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Remodeled Entry Vestibule |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Completes First Floor Renovation</a:t>
            </a:r>
          </a:p>
        </p:txBody>
      </p:sp>
    </p:spTree>
    <p:extLst>
      <p:ext uri="{BB962C8B-B14F-4D97-AF65-F5344CB8AC3E}">
        <p14:creationId xmlns:p14="http://schemas.microsoft.com/office/powerpoint/2010/main" val="4195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6948577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algn="l" rtl="0" eaLnBrk="1" hangingPunct="1">
              <a:defRPr/>
            </a:pPr>
            <a:r>
              <a:rPr lang="en-US" sz="1600" kern="1200" dirty="0" smtClean="0">
                <a:solidFill>
                  <a:srgbClr val="5F5F5F"/>
                </a:solidFill>
                <a:latin typeface="TradeGothic Bold" pitchFamily="2" charset="0"/>
                <a:ea typeface="+mn-ea"/>
              </a:rPr>
              <a:t>Probable Cost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401" y="4400549"/>
            <a:ext cx="8427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Key Summary Information</a:t>
            </a:r>
          </a:p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Probable Construction Cost with Escalation (Inflation)                                       </a:t>
            </a: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$15,314,732</a:t>
            </a:r>
          </a:p>
          <a:p>
            <a:pPr algn="l" rtl="0">
              <a:tabLst>
                <a:tab pos="285750" algn="l"/>
              </a:tabLst>
            </a:pP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rPr>
              <a:t>Renovation of Space, Mechanical System, Lighting and Electrical System</a:t>
            </a:r>
          </a:p>
          <a:p>
            <a:pPr algn="l" rtl="0">
              <a:tabLst>
                <a:tab pos="285750" algn="l"/>
              </a:tabLst>
            </a:pP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rPr>
              <a:t>	Floors 2-7 + Remodeled Vestibule</a:t>
            </a:r>
          </a:p>
          <a:p>
            <a:pPr algn="l" rtl="0">
              <a:tabLst>
                <a:tab pos="285750" algn="l"/>
              </a:tabLst>
            </a:pP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rPr>
              <a:t>	1 Floor to be Shelled (Potentially 4</a:t>
            </a:r>
            <a:r>
              <a:rPr lang="en-US" sz="1600" kern="12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rPr>
              <a:t> Floor)</a:t>
            </a:r>
          </a:p>
          <a:p>
            <a:pPr algn="l" rtl="0">
              <a:tabLst>
                <a:tab pos="285750" algn="l"/>
              </a:tabLst>
            </a:pP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7641203" y="3492608"/>
            <a:ext cx="917772" cy="24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1203" y="3492608"/>
            <a:ext cx="925791" cy="24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241436"/>
            <a:ext cx="8306076" cy="39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sosceles Triangle 7"/>
          <p:cNvSpPr/>
          <p:nvPr/>
        </p:nvSpPr>
        <p:spPr>
          <a:xfrm rot="16200000">
            <a:off x="8515245" y="2970837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8517942" y="1823164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 rot="16200000">
            <a:off x="8507226" y="2389632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6948577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algn="l" rtl="0" eaLnBrk="1" hangingPunct="1">
              <a:defRPr/>
            </a:pPr>
            <a:r>
              <a:rPr lang="en-US" sz="1600" kern="1200" dirty="0" smtClean="0">
                <a:solidFill>
                  <a:srgbClr val="5F5F5F"/>
                </a:solidFill>
                <a:latin typeface="TradeGothic Bold" pitchFamily="2" charset="0"/>
                <a:ea typeface="+mn-ea"/>
              </a:rPr>
              <a:t>Project Schedule w/ Construction Phase Close-up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1" y="251921"/>
            <a:ext cx="8691652" cy="23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56865" y="2777708"/>
            <a:ext cx="8671475" cy="2967480"/>
            <a:chOff x="256866" y="2829464"/>
            <a:chExt cx="7869220" cy="31105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1" r="80164" b="16575"/>
            <a:stretch/>
          </p:blipFill>
          <p:spPr bwMode="auto">
            <a:xfrm>
              <a:off x="256866" y="2829464"/>
              <a:ext cx="2496976" cy="311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0" t="4581" r="24453" b="16575"/>
            <a:stretch/>
          </p:blipFill>
          <p:spPr bwMode="auto">
            <a:xfrm>
              <a:off x="2753843" y="2829464"/>
              <a:ext cx="5372243" cy="311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Isosceles Triangle 9"/>
          <p:cNvSpPr/>
          <p:nvPr/>
        </p:nvSpPr>
        <p:spPr>
          <a:xfrm rot="10800000">
            <a:off x="1903729" y="998021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5" y="256150"/>
            <a:ext cx="8668703" cy="30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84522" y="3303870"/>
            <a:ext cx="42080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endParaRPr lang="en-US" sz="1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Year Energy Savings Value: 	$2,326,510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Year Water Savings  Value: 	    $107,100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Year Productivity  Value:	 $7,677,600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Year Pollution  Value:                      $100,000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Year Outreach Value	     $189,000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Year Total Value: 		</a:t>
            </a:r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$9,561,342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555" y="3303870"/>
            <a:ext cx="42080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Key Issues Summary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Year Energy Savings Value: 	        $75,602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Year Water Savings  Value: 	           $5,100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Year Productivity  Value:	      $365,600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Year Outreach Value:	        $10,000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Year Pollution  Value:                              $9,000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Year Total Value: 		</a:t>
            </a:r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$465,302</a:t>
            </a:r>
          </a:p>
        </p:txBody>
      </p:sp>
      <p:sp>
        <p:nvSpPr>
          <p:cNvPr id="20" name="Isosceles Triangle 19"/>
          <p:cNvSpPr/>
          <p:nvPr/>
        </p:nvSpPr>
        <p:spPr>
          <a:xfrm rot="16200000">
            <a:off x="4049459" y="4651609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8674991" y="4636880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5311" y="3239228"/>
            <a:ext cx="85267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6948577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algn="l" rtl="0" eaLnBrk="1" hangingPunct="1">
              <a:defRPr/>
            </a:pPr>
            <a:r>
              <a:rPr lang="en-US" sz="1600" kern="1200" dirty="0" smtClean="0">
                <a:solidFill>
                  <a:srgbClr val="5F5F5F"/>
                </a:solidFill>
                <a:latin typeface="TradeGothic Bold" pitchFamily="2" charset="0"/>
                <a:ea typeface="+mn-ea"/>
              </a:rPr>
              <a:t> Value Analysis for Internal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030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Entryway</a:t>
            </a:r>
            <a:endParaRPr lang="en-US" dirty="0"/>
          </a:p>
        </p:txBody>
      </p:sp>
      <p:pic>
        <p:nvPicPr>
          <p:cNvPr id="4" name="Content Placeholder 3" descr="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835" y="1600200"/>
            <a:ext cx="633832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- AV</a:t>
            </a:r>
            <a:endParaRPr lang="en-US" dirty="0"/>
          </a:p>
        </p:txBody>
      </p:sp>
      <p:pic>
        <p:nvPicPr>
          <p:cNvPr id="4" name="Content Placeholder 3" descr="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Controls</a:t>
            </a:r>
            <a:endParaRPr lang="en-US" dirty="0"/>
          </a:p>
        </p:txBody>
      </p:sp>
      <p:pic>
        <p:nvPicPr>
          <p:cNvPr id="4" name="Content Placeholder 3" descr="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2167" y="1600200"/>
            <a:ext cx="3019666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Accessible, Bright &amp; Safe Stairwells</a:t>
            </a:r>
            <a:endParaRPr lang="en-US" dirty="0"/>
          </a:p>
        </p:txBody>
      </p:sp>
      <p:pic>
        <p:nvPicPr>
          <p:cNvPr id="4" name="Content Placeholder 3" descr="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2167" y="1600200"/>
            <a:ext cx="301966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Move Fast</a:t>
            </a:r>
            <a:endParaRPr lang="en-US" dirty="0"/>
          </a:p>
        </p:txBody>
      </p:sp>
      <p:pic>
        <p:nvPicPr>
          <p:cNvPr id="4" name="Content Placeholder 3" descr="Picture1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1740" y="1889760"/>
            <a:ext cx="4693920" cy="333756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Space – Local Materials</a:t>
            </a:r>
            <a:endParaRPr lang="en-US" dirty="0"/>
          </a:p>
        </p:txBody>
      </p:sp>
      <p:pic>
        <p:nvPicPr>
          <p:cNvPr id="4" name="Content Placeholder 3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Circulation</a:t>
            </a:r>
            <a:endParaRPr lang="en-US" dirty="0"/>
          </a:p>
        </p:txBody>
      </p:sp>
      <p:pic>
        <p:nvPicPr>
          <p:cNvPr id="4" name="Content Placeholder 3" descr="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Day-lighting &amp; Views</a:t>
            </a:r>
            <a:endParaRPr lang="en-US" dirty="0"/>
          </a:p>
        </p:txBody>
      </p:sp>
      <p:pic>
        <p:nvPicPr>
          <p:cNvPr id="4" name="Content Placeholder 3" descr="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Unrelated Fact</a:t>
            </a:r>
            <a:endParaRPr lang="en-US" dirty="0"/>
          </a:p>
        </p:txBody>
      </p:sp>
      <p:pic>
        <p:nvPicPr>
          <p:cNvPr id="4" name="Content Placeholder 3" descr="jus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1661" y="2038191"/>
            <a:ext cx="5651454" cy="283464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1180" y="1714341"/>
            <a:ext cx="5225148" cy="29260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Energy</a:t>
            </a:r>
            <a:endParaRPr lang="en-US" dirty="0"/>
          </a:p>
        </p:txBody>
      </p:sp>
      <p:pic>
        <p:nvPicPr>
          <p:cNvPr id="4" name="Content Placeholder 3" descr="Oil Rig on Roof DSCN6133#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272" y="1813559"/>
            <a:ext cx="6781456" cy="378714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Air Quality</a:t>
            </a:r>
            <a:endParaRPr lang="en-US" dirty="0"/>
          </a:p>
        </p:txBody>
      </p:sp>
      <p:pic>
        <p:nvPicPr>
          <p:cNvPr id="4" name="Content Placeholder 3" descr="gas ma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3155" y="1824831"/>
            <a:ext cx="4480560" cy="26060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6948577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5F5F5F"/>
                </a:solidFill>
                <a:latin typeface="TradeGothic Bold" pitchFamily="2" charset="0"/>
              </a:rPr>
              <a:t> Board of Commissioners | Summary  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088" y="527420"/>
            <a:ext cx="83572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St. Louis County GSC Schematic Design Schedule: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Meeting 1 | March 8         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Kick-off  (Complete)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Meeting 2 | March 15       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Leadership + Stakeholder Discovery Workshop (Complete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Meeting 3 | May 1             | Leadership Opportunities Workshop + w/ tour of Great River Energy</a:t>
            </a:r>
          </a:p>
          <a:p>
            <a:endParaRPr lang="en-US" sz="800" dirty="0"/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Meeting 4 | June 7             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| All Stakeholder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Focus Workshop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/ Tour of Great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River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+ Wilder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Meeting 5 | June 28           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| All Stakeholder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Summary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Presentation</a:t>
            </a:r>
          </a:p>
          <a:p>
            <a:r>
              <a:rPr lang="en-US" sz="1600" dirty="0" smtClean="0"/>
              <a:t>Meeting 6 | July 17            | Board of Commissioners Workshop Presentation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722488" y="3967999"/>
            <a:ext cx="101321" cy="117317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/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88379" y="3077119"/>
            <a:ext cx="1635668" cy="20535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67901" y="3045577"/>
            <a:ext cx="2919709" cy="20860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267" y="3058500"/>
            <a:ext cx="1024594" cy="2064188"/>
          </a:xfrm>
          <a:prstGeom prst="rect">
            <a:avLst/>
          </a:prstGeom>
          <a:solidFill>
            <a:srgbClr val="99CC00">
              <a:alpha val="5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99CC00"/>
              </a:solidFill>
            </a:endParaRPr>
          </a:p>
        </p:txBody>
      </p:sp>
      <p:cxnSp>
        <p:nvCxnSpPr>
          <p:cNvPr id="15" name="Straight Arrow Connector 99"/>
          <p:cNvCxnSpPr/>
          <p:nvPr/>
        </p:nvCxnSpPr>
        <p:spPr>
          <a:xfrm rot="1020000" flipV="1">
            <a:off x="1108328" y="4225777"/>
            <a:ext cx="39457" cy="7092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16" name="Straight Arrow Connector 99"/>
          <p:cNvCxnSpPr/>
          <p:nvPr/>
        </p:nvCxnSpPr>
        <p:spPr>
          <a:xfrm rot="1020000" flipV="1">
            <a:off x="1132827" y="4131142"/>
            <a:ext cx="39457" cy="7092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355320" y="3842093"/>
            <a:ext cx="274954" cy="0"/>
          </a:xfrm>
          <a:prstGeom prst="line">
            <a:avLst/>
          </a:prstGeom>
          <a:noFill/>
          <a:ln w="412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378203" y="4212779"/>
            <a:ext cx="274954" cy="0"/>
          </a:xfrm>
          <a:prstGeom prst="line">
            <a:avLst/>
          </a:prstGeom>
          <a:noFill/>
          <a:ln w="41275" cap="flat" cmpd="sng" algn="ctr">
            <a:solidFill>
              <a:srgbClr val="3333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455199" y="4037241"/>
            <a:ext cx="274954" cy="0"/>
          </a:xfrm>
          <a:prstGeom prst="line">
            <a:avLst/>
          </a:prstGeom>
          <a:noFill/>
          <a:ln w="41275" cap="flat" cmpd="sng" algn="ctr">
            <a:solidFill>
              <a:srgbClr val="9933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441994" y="4123734"/>
            <a:ext cx="274954" cy="0"/>
          </a:xfrm>
          <a:prstGeom prst="line">
            <a:avLst/>
          </a:prstGeom>
          <a:noFill/>
          <a:ln w="41275" cap="flat" cmpd="sng" algn="ctr">
            <a:solidFill>
              <a:srgbClr val="99CC00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430808" y="3938506"/>
            <a:ext cx="274954" cy="0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78084" y="4153532"/>
            <a:ext cx="41300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00" kern="0" dirty="0" smtClean="0">
                <a:solidFill>
                  <a:prstClr val="white">
                    <a:lumMod val="50000"/>
                  </a:prstClr>
                </a:solidFill>
              </a:rPr>
              <a:t>Economics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216" y="4057333"/>
            <a:ext cx="32045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00" kern="0" dirty="0" smtClean="0">
                <a:solidFill>
                  <a:prstClr val="white">
                    <a:lumMod val="50000"/>
                  </a:prstClr>
                </a:solidFill>
              </a:rPr>
              <a:t>Function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918" y="3961129"/>
            <a:ext cx="3559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00" kern="0" dirty="0" smtClean="0">
                <a:solidFill>
                  <a:prstClr val="white">
                    <a:lumMod val="50000"/>
                  </a:prstClr>
                </a:solidFill>
              </a:rPr>
              <a:t>Materials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861" y="3875144"/>
            <a:ext cx="26228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00" kern="0" dirty="0" smtClean="0">
                <a:solidFill>
                  <a:prstClr val="white">
                    <a:lumMod val="50000"/>
                  </a:prstClr>
                </a:solidFill>
              </a:rPr>
              <a:t>Energy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084" y="3778941"/>
            <a:ext cx="26228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00" kern="0" dirty="0" smtClean="0">
                <a:solidFill>
                  <a:prstClr val="white">
                    <a:lumMod val="50000"/>
                  </a:prstClr>
                </a:solidFill>
              </a:rPr>
              <a:t>Water</a:t>
            </a:r>
          </a:p>
        </p:txBody>
      </p:sp>
      <p:cxnSp>
        <p:nvCxnSpPr>
          <p:cNvPr id="27" name="Straight Arrow Connector 99"/>
          <p:cNvCxnSpPr/>
          <p:nvPr/>
        </p:nvCxnSpPr>
        <p:spPr>
          <a:xfrm rot="1020000" flipV="1">
            <a:off x="1160509" y="4028991"/>
            <a:ext cx="39457" cy="7092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8" name="Straight Arrow Connector 99"/>
          <p:cNvCxnSpPr/>
          <p:nvPr/>
        </p:nvCxnSpPr>
        <p:spPr>
          <a:xfrm rot="1020000" flipV="1">
            <a:off x="1067939" y="3937875"/>
            <a:ext cx="39457" cy="7092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9" name="Straight Arrow Connector 99"/>
          <p:cNvCxnSpPr/>
          <p:nvPr/>
        </p:nvCxnSpPr>
        <p:spPr>
          <a:xfrm rot="1020000" flipV="1">
            <a:off x="994334" y="3845923"/>
            <a:ext cx="39457" cy="7092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sp>
        <p:nvSpPr>
          <p:cNvPr id="30" name="Oval 119"/>
          <p:cNvSpPr>
            <a:spLocks noChangeAspect="1"/>
          </p:cNvSpPr>
          <p:nvPr/>
        </p:nvSpPr>
        <p:spPr>
          <a:xfrm>
            <a:off x="7728967" y="3936671"/>
            <a:ext cx="157868" cy="161183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29717" y="3962663"/>
            <a:ext cx="185746" cy="185994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465" y="5199702"/>
            <a:ext cx="136888" cy="44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40365" y="2832257"/>
            <a:ext cx="223002" cy="232874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pPr algn="ctr">
              <a:defRPr/>
            </a:pPr>
            <a:r>
              <a:rPr lang="en-US" sz="1100" kern="0" spc="-70" dirty="0" smtClean="0">
                <a:solidFill>
                  <a:sysClr val="window" lastClr="FFFFFF"/>
                </a:solidFill>
                <a:latin typeface="Arial Narrow" pitchFamily="34" charset="0"/>
              </a:rPr>
              <a:t>Bid</a:t>
            </a:r>
            <a:r>
              <a:rPr lang="en-US" sz="12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   </a:t>
            </a:r>
            <a:r>
              <a:rPr lang="en-US" sz="1300" kern="0" dirty="0" smtClean="0">
                <a:solidFill>
                  <a:sysClr val="window" lastClr="FFFFFF"/>
                </a:solidFill>
              </a:rPr>
              <a:t>                         </a:t>
            </a:r>
            <a:endParaRPr lang="en-US" sz="1300" kern="0" dirty="0">
              <a:solidFill>
                <a:sysClr val="window" lastClr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6267" y="2820819"/>
            <a:ext cx="8612471" cy="3100178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grpSp>
        <p:nvGrpSpPr>
          <p:cNvPr id="35" name="Group 303"/>
          <p:cNvGrpSpPr/>
          <p:nvPr/>
        </p:nvGrpSpPr>
        <p:grpSpPr>
          <a:xfrm>
            <a:off x="7770643" y="3887041"/>
            <a:ext cx="1060020" cy="283240"/>
            <a:chOff x="6311320" y="3707038"/>
            <a:chExt cx="1594527" cy="258651"/>
          </a:xfrm>
        </p:grpSpPr>
        <p:cxnSp>
          <p:nvCxnSpPr>
            <p:cNvPr id="156" name="Straight Connector 93"/>
            <p:cNvCxnSpPr/>
            <p:nvPr/>
          </p:nvCxnSpPr>
          <p:spPr>
            <a:xfrm>
              <a:off x="6552931" y="3707038"/>
              <a:ext cx="1352916" cy="130908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>
            <a:xfrm rot="5400000">
              <a:off x="6367058" y="3652070"/>
              <a:ext cx="130908" cy="24084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 flipV="1">
              <a:off x="6552175" y="3834781"/>
              <a:ext cx="1352916" cy="130908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 rot="16200000" flipV="1">
              <a:off x="6366288" y="3779811"/>
              <a:ext cx="130908" cy="24084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grpSp>
        <p:nvGrpSpPr>
          <p:cNvPr id="36" name="Group 273"/>
          <p:cNvGrpSpPr>
            <a:grpSpLocks noChangeAspect="1"/>
          </p:cNvGrpSpPr>
          <p:nvPr/>
        </p:nvGrpSpPr>
        <p:grpSpPr>
          <a:xfrm>
            <a:off x="6022589" y="3863423"/>
            <a:ext cx="1736251" cy="334083"/>
            <a:chOff x="6455953" y="3688255"/>
            <a:chExt cx="1594511" cy="323299"/>
          </a:xfrm>
        </p:grpSpPr>
        <p:cxnSp>
          <p:nvCxnSpPr>
            <p:cNvPr id="152" name="Straight Connector 86"/>
            <p:cNvCxnSpPr/>
            <p:nvPr/>
          </p:nvCxnSpPr>
          <p:spPr>
            <a:xfrm>
              <a:off x="6697550" y="3688255"/>
              <a:ext cx="1352914" cy="163636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 rot="5400000">
              <a:off x="6495313" y="3649652"/>
              <a:ext cx="163636" cy="240844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 flipV="1">
              <a:off x="6696795" y="3847918"/>
              <a:ext cx="1352914" cy="163636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 rot="16200000" flipV="1">
              <a:off x="6494557" y="3809313"/>
              <a:ext cx="163636" cy="240844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cxnSp>
        <p:nvCxnSpPr>
          <p:cNvPr id="37" name="Straight Arrow Connector 36"/>
          <p:cNvCxnSpPr/>
          <p:nvPr/>
        </p:nvCxnSpPr>
        <p:spPr>
          <a:xfrm rot="12000000" flipV="1">
            <a:off x="5830053" y="4183840"/>
            <a:ext cx="6413" cy="388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tailEnd type="arrow" w="sm" len="sm"/>
          </a:ln>
          <a:effectLst/>
        </p:spPr>
      </p:cxnSp>
      <p:grpSp>
        <p:nvGrpSpPr>
          <p:cNvPr id="38" name="Group 204"/>
          <p:cNvGrpSpPr/>
          <p:nvPr/>
        </p:nvGrpSpPr>
        <p:grpSpPr>
          <a:xfrm>
            <a:off x="5868304" y="3606904"/>
            <a:ext cx="206814" cy="387866"/>
            <a:chOff x="5977238" y="2477595"/>
            <a:chExt cx="226927" cy="3238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0" name="Oval 149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51" name="TextBox 150"/>
            <p:cNvSpPr txBox="1">
              <a:spLocks noChangeAspect="1"/>
            </p:cNvSpPr>
            <p:nvPr/>
          </p:nvSpPr>
          <p:spPr>
            <a:xfrm>
              <a:off x="6011532" y="2477595"/>
              <a:ext cx="160024" cy="32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√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7728967" y="3892992"/>
            <a:ext cx="1101698" cy="272840"/>
          </a:xfrm>
          <a:prstGeom prst="ellipse">
            <a:avLst/>
          </a:prstGeom>
          <a:noFill/>
          <a:ln w="28575" cap="rnd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610292" y="4109845"/>
            <a:ext cx="103626" cy="2625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tailEnd type="arrow" w="sm" len="sm"/>
          </a:ln>
          <a:effectLst/>
        </p:spPr>
      </p:cxnSp>
      <p:sp>
        <p:nvSpPr>
          <p:cNvPr id="41" name="Oval 40"/>
          <p:cNvSpPr/>
          <p:nvPr/>
        </p:nvSpPr>
        <p:spPr>
          <a:xfrm>
            <a:off x="453471" y="5246723"/>
            <a:ext cx="295202" cy="355359"/>
          </a:xfrm>
          <a:prstGeom prst="ellipse">
            <a:avLst/>
          </a:prstGeom>
          <a:noFill/>
          <a:ln w="22225" cap="rnd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6600000">
            <a:off x="691303" y="5559695"/>
            <a:ext cx="17091" cy="370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tailEnd type="arrow" w="sm" len="sm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819205" y="5211002"/>
            <a:ext cx="2659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spc="-6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‘</a:t>
            </a:r>
            <a:r>
              <a:rPr lang="en-US" sz="900" kern="1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In Process’ Feedback Loops are used to  progressively inform the solution</a:t>
            </a:r>
            <a:r>
              <a:rPr lang="en-US" sz="1050" kern="0" spc="-6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4906" y="5211872"/>
            <a:ext cx="2064878" cy="30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spc="-6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Project Performance Checkup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60618" y="5221061"/>
            <a:ext cx="23247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spc="-6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Set / Adjust Project Goals </a:t>
            </a:r>
          </a:p>
        </p:txBody>
      </p:sp>
      <p:sp>
        <p:nvSpPr>
          <p:cNvPr id="46" name="Oval 45"/>
          <p:cNvSpPr/>
          <p:nvPr/>
        </p:nvSpPr>
        <p:spPr>
          <a:xfrm>
            <a:off x="2920362" y="5249630"/>
            <a:ext cx="206801" cy="239449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28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3610" y="5178371"/>
            <a:ext cx="124404" cy="46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58">
              <a:defRPr/>
            </a:pPr>
            <a:r>
              <a:rPr lang="en-US" kern="0" dirty="0" smtClean="0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48" name="Group 204"/>
          <p:cNvGrpSpPr/>
          <p:nvPr/>
        </p:nvGrpSpPr>
        <p:grpSpPr>
          <a:xfrm>
            <a:off x="4450883" y="5209382"/>
            <a:ext cx="206801" cy="387866"/>
            <a:chOff x="5977238" y="2477373"/>
            <a:chExt cx="226927" cy="3238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8" name="Oval 147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49" name="TextBox 148"/>
            <p:cNvSpPr txBox="1">
              <a:spLocks noChangeAspect="1"/>
            </p:cNvSpPr>
            <p:nvPr/>
          </p:nvSpPr>
          <p:spPr>
            <a:xfrm>
              <a:off x="6011531" y="2477373"/>
              <a:ext cx="160024" cy="32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√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225233" y="5232258"/>
            <a:ext cx="206801" cy="239449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280000" sx="102000" sy="102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55268" y="5194879"/>
            <a:ext cx="124404" cy="36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58">
              <a:defRPr/>
            </a:pPr>
            <a:r>
              <a:rPr lang="en-US" sz="1400" kern="0" dirty="0" smtClean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69573" y="5208835"/>
            <a:ext cx="2064878" cy="30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spc="-6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Calibrated Model(s)</a:t>
            </a:r>
          </a:p>
        </p:txBody>
      </p:sp>
      <p:grpSp>
        <p:nvGrpSpPr>
          <p:cNvPr id="52" name="Group 853"/>
          <p:cNvGrpSpPr/>
          <p:nvPr/>
        </p:nvGrpSpPr>
        <p:grpSpPr>
          <a:xfrm>
            <a:off x="3267101" y="2854160"/>
            <a:ext cx="4550241" cy="2287834"/>
            <a:chOff x="2924648" y="679996"/>
            <a:chExt cx="3785304" cy="8355568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6709952" y="1427950"/>
              <a:ext cx="0" cy="7607614"/>
            </a:xfrm>
            <a:prstGeom prst="line">
              <a:avLst/>
            </a:prstGeom>
            <a:noFill/>
            <a:ln w="22225" cap="rnd" cmpd="sng" algn="ctr">
              <a:solidFill>
                <a:srgbClr val="669900"/>
              </a:solidFill>
              <a:prstDash val="sysDot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5354190" y="1502393"/>
              <a:ext cx="0" cy="753317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 rot="16200000" flipH="1">
              <a:off x="-1105291" y="4709935"/>
              <a:ext cx="8060735" cy="85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279548" y="5687607"/>
            <a:ext cx="8619190" cy="23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</a:rPr>
              <a:t> </a:t>
            </a:r>
            <a:endParaRPr lang="en-US" sz="1050" kern="0" dirty="0">
              <a:solidFill>
                <a:sysClr val="window" lastClr="FFFFFF"/>
              </a:solidFill>
              <a:latin typeface="Arial Narrow" pitchFamily="34" charset="0"/>
            </a:endParaRPr>
          </a:p>
        </p:txBody>
      </p:sp>
      <p:sp>
        <p:nvSpPr>
          <p:cNvPr id="54" name="TextBox 88"/>
          <p:cNvSpPr txBox="1"/>
          <p:nvPr/>
        </p:nvSpPr>
        <p:spPr>
          <a:xfrm>
            <a:off x="286267" y="2825415"/>
            <a:ext cx="8612471" cy="25391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lIns="0" tIns="45720" rIns="0" bIns="45720" rtlCol="0"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" lastClr="FFFFFF"/>
                </a:solidFill>
                <a:latin typeface="Arial Narrow" pitchFamily="34" charset="0"/>
              </a:rPr>
              <a:t>	   |  </a:t>
            </a:r>
            <a:r>
              <a:rPr lang="en-US" sz="1050" b="1" kern="0" dirty="0" smtClean="0">
                <a:solidFill>
                  <a:sysClr val="window" lastClr="FFFFFF"/>
                </a:solidFill>
                <a:latin typeface="Arial Narrow" pitchFamily="34" charset="0"/>
              </a:rPr>
              <a:t>Concept</a:t>
            </a:r>
            <a:r>
              <a:rPr lang="en-US" sz="1050" kern="0" dirty="0" smtClean="0">
                <a:solidFill>
                  <a:sysClr val="window" lastClr="FFFFFF"/>
                </a:solidFill>
                <a:latin typeface="Arial Narrow" pitchFamily="34" charset="0"/>
              </a:rPr>
              <a:t>                                              </a:t>
            </a:r>
            <a:r>
              <a:rPr lang="en-US" sz="1050" b="1" kern="0" dirty="0" smtClean="0">
                <a:solidFill>
                  <a:prstClr val="white"/>
                </a:solidFill>
                <a:latin typeface="Arial Narrow" pitchFamily="34" charset="0"/>
              </a:rPr>
              <a:t>  |  </a:t>
            </a:r>
            <a:r>
              <a:rPr lang="en-US" sz="1050" b="1" kern="0" dirty="0">
                <a:solidFill>
                  <a:sysClr val="window" lastClr="FFFFFF"/>
                </a:solidFill>
                <a:latin typeface="Arial Narrow" pitchFamily="34" charset="0"/>
              </a:rPr>
              <a:t>Detailed Design + Const  </a:t>
            </a:r>
            <a:r>
              <a:rPr lang="en-US" sz="1050" b="1" kern="0" dirty="0">
                <a:solidFill>
                  <a:prstClr val="white"/>
                </a:solidFill>
                <a:latin typeface="Arial Narrow" pitchFamily="34" charset="0"/>
              </a:rPr>
              <a:t>Docs                                    </a:t>
            </a:r>
            <a:r>
              <a:rPr lang="en-US" sz="1050" b="1" kern="0" dirty="0" smtClean="0">
                <a:solidFill>
                  <a:prstClr val="white"/>
                </a:solidFill>
                <a:latin typeface="Arial Narrow" pitchFamily="34" charset="0"/>
              </a:rPr>
              <a:t>     | Construction                              </a:t>
            </a:r>
            <a:r>
              <a:rPr lang="en-US" sz="1050" kern="0" dirty="0" smtClean="0">
                <a:solidFill>
                  <a:sysClr val="window" lastClr="FFFFFF">
                    <a:lumMod val="75000"/>
                  </a:sysClr>
                </a:solidFill>
                <a:latin typeface="Arial Narrow" pitchFamily="34" charset="0"/>
              </a:rPr>
              <a:t>| Operations</a:t>
            </a:r>
            <a:endParaRPr lang="en-US" sz="1050" kern="0" dirty="0">
              <a:solidFill>
                <a:sysClr val="window" lastClr="FFFFFF">
                  <a:lumMod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7417399" y="5680818"/>
            <a:ext cx="201037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kern="0" dirty="0" smtClean="0">
                <a:solidFill>
                  <a:prstClr val="white">
                    <a:lumMod val="50000"/>
                  </a:prstClr>
                </a:solidFill>
                <a:ea typeface="Calibri" pitchFamily="34" charset="0"/>
                <a:cs typeface="Times New Roman" pitchFamily="18" charset="0"/>
              </a:rPr>
              <a:t>Perkins+Will | AIA Minnesota COTE</a:t>
            </a:r>
            <a:endParaRPr lang="en-US" sz="700" kern="0" dirty="0" smtClean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  <p:sp>
        <p:nvSpPr>
          <p:cNvPr id="56" name="TextBox 88"/>
          <p:cNvSpPr txBox="1"/>
          <p:nvPr/>
        </p:nvSpPr>
        <p:spPr>
          <a:xfrm>
            <a:off x="339250" y="5669387"/>
            <a:ext cx="1007035" cy="304097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" lastClr="FFFFFF">
                    <a:lumMod val="75000"/>
                  </a:sysClr>
                </a:solidFill>
                <a:latin typeface="Arial Narrow" pitchFamily="34" charset="0"/>
              </a:rPr>
              <a:t>Legend</a:t>
            </a:r>
            <a:endParaRPr lang="en-US" sz="1050" kern="0" dirty="0">
              <a:solidFill>
                <a:sysClr val="window" lastClr="FFFFFF">
                  <a:lumMod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295366" y="3079331"/>
            <a:ext cx="1972540" cy="205129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85972" y="3826463"/>
            <a:ext cx="124122" cy="355568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855928" y="3761775"/>
            <a:ext cx="165410" cy="565899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605939" y="3843545"/>
            <a:ext cx="124122" cy="419677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1" name="Oval 125"/>
          <p:cNvSpPr/>
          <p:nvPr/>
        </p:nvSpPr>
        <p:spPr>
          <a:xfrm>
            <a:off x="3728872" y="3903443"/>
            <a:ext cx="162863" cy="276584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586737" y="3665082"/>
            <a:ext cx="623355" cy="729614"/>
          </a:xfrm>
          <a:prstGeom prst="ellipse">
            <a:avLst/>
          </a:prstGeom>
          <a:noFill/>
          <a:ln w="28575" cap="rnd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062051" y="4257342"/>
            <a:ext cx="72325" cy="6857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tailEnd type="arrow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64" name="Oval 63"/>
          <p:cNvSpPr/>
          <p:nvPr/>
        </p:nvSpPr>
        <p:spPr>
          <a:xfrm>
            <a:off x="1841067" y="3497958"/>
            <a:ext cx="888994" cy="1070731"/>
          </a:xfrm>
          <a:prstGeom prst="ellipse">
            <a:avLst/>
          </a:prstGeom>
          <a:noFill/>
          <a:ln w="28575" cap="rnd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577053" y="4434254"/>
            <a:ext cx="1715" cy="136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tailEnd type="arrow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66" name="TextBox 65"/>
          <p:cNvSpPr txBox="1"/>
          <p:nvPr/>
        </p:nvSpPr>
        <p:spPr>
          <a:xfrm>
            <a:off x="1267921" y="4906077"/>
            <a:ext cx="3028082" cy="29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Front-End Loaded Design</a:t>
            </a:r>
            <a:endParaRPr lang="en-US" sz="1000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7" name="Oval 125"/>
          <p:cNvSpPr/>
          <p:nvPr/>
        </p:nvSpPr>
        <p:spPr>
          <a:xfrm>
            <a:off x="4996309" y="3921595"/>
            <a:ext cx="114368" cy="213672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rot="5400000">
            <a:off x="1219850" y="3979704"/>
            <a:ext cx="230509" cy="132458"/>
          </a:xfrm>
          <a:prstGeom prst="ellipse">
            <a:avLst/>
          </a:prstGeom>
          <a:solidFill>
            <a:srgbClr val="99CC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grpSp>
        <p:nvGrpSpPr>
          <p:cNvPr id="69" name="Group 221"/>
          <p:cNvGrpSpPr/>
          <p:nvPr/>
        </p:nvGrpSpPr>
        <p:grpSpPr>
          <a:xfrm>
            <a:off x="3705836" y="3812989"/>
            <a:ext cx="1409603" cy="447031"/>
            <a:chOff x="3988966" y="2045351"/>
            <a:chExt cx="486506" cy="28597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3" name="Oval 142"/>
            <p:cNvSpPr/>
            <p:nvPr/>
          </p:nvSpPr>
          <p:spPr>
            <a:xfrm>
              <a:off x="3988966" y="2045351"/>
              <a:ext cx="486506" cy="285978"/>
            </a:xfrm>
            <a:prstGeom prst="ellipse">
              <a:avLst/>
            </a:prstGeom>
            <a:noFill/>
            <a:ln w="28575" cap="rnd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43" idx="5"/>
            </p:cNvCxnSpPr>
            <p:nvPr/>
          </p:nvCxnSpPr>
          <p:spPr>
            <a:xfrm rot="5400000">
              <a:off x="4356488" y="2276362"/>
              <a:ext cx="34651" cy="6082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tailEnd type="arrow" w="sm" len="sm"/>
            </a:ln>
            <a:effectLst/>
          </p:spPr>
        </p:cxnSp>
      </p:grpSp>
      <p:cxnSp>
        <p:nvCxnSpPr>
          <p:cNvPr id="70" name="Straight Connector 69"/>
          <p:cNvCxnSpPr/>
          <p:nvPr/>
        </p:nvCxnSpPr>
        <p:spPr>
          <a:xfrm>
            <a:off x="277904" y="5131635"/>
            <a:ext cx="8620834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1309576" y="3164632"/>
            <a:ext cx="635480" cy="1740759"/>
            <a:chOff x="8489156" y="2244109"/>
            <a:chExt cx="571500" cy="1230386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877490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 flipH="1">
              <a:off x="848915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848915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 flipV="1">
              <a:off x="877490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1945056" y="3389987"/>
            <a:ext cx="730190" cy="1292804"/>
            <a:chOff x="8489156" y="2244109"/>
            <a:chExt cx="571500" cy="1230386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877490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 flipH="1">
              <a:off x="848915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848915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 flipV="1">
              <a:off x="877490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2684082" y="3560001"/>
            <a:ext cx="461339" cy="965718"/>
            <a:chOff x="8489156" y="2244109"/>
            <a:chExt cx="571500" cy="1230386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877490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H="1">
              <a:off x="848915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848915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 flipV="1">
              <a:off x="877490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3145423" y="3684252"/>
            <a:ext cx="677700" cy="691615"/>
            <a:chOff x="8489156" y="2244109"/>
            <a:chExt cx="571500" cy="1230386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877490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flipH="1">
              <a:off x="8489156" y="2244109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848915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 flipV="1">
              <a:off x="8774906" y="2859302"/>
              <a:ext cx="285750" cy="615193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grpSp>
        <p:nvGrpSpPr>
          <p:cNvPr id="75" name="Group 267"/>
          <p:cNvGrpSpPr/>
          <p:nvPr/>
        </p:nvGrpSpPr>
        <p:grpSpPr>
          <a:xfrm>
            <a:off x="5142140" y="3819904"/>
            <a:ext cx="880449" cy="427371"/>
            <a:chOff x="4594774" y="3469267"/>
            <a:chExt cx="2394854" cy="52250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907085" y="3469267"/>
              <a:ext cx="2082543" cy="266550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>
            <a:xfrm rot="5400000">
              <a:off x="4600561" y="3470417"/>
              <a:ext cx="274989" cy="272697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 flipV="1">
              <a:off x="4912770" y="3736145"/>
              <a:ext cx="2026364" cy="255629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 rot="16200000" flipV="1">
              <a:off x="4601916" y="3720164"/>
              <a:ext cx="264463" cy="278748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sp>
        <p:nvSpPr>
          <p:cNvPr id="76" name="Oval 75"/>
          <p:cNvSpPr/>
          <p:nvPr/>
        </p:nvSpPr>
        <p:spPr>
          <a:xfrm>
            <a:off x="4983575" y="3866659"/>
            <a:ext cx="1131888" cy="334301"/>
          </a:xfrm>
          <a:prstGeom prst="ellipse">
            <a:avLst/>
          </a:prstGeom>
          <a:noFill/>
          <a:ln w="28575" cap="rnd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grpSp>
        <p:nvGrpSpPr>
          <p:cNvPr id="77" name="Group 204"/>
          <p:cNvGrpSpPr/>
          <p:nvPr/>
        </p:nvGrpSpPr>
        <p:grpSpPr>
          <a:xfrm>
            <a:off x="2471920" y="3617929"/>
            <a:ext cx="206801" cy="387866"/>
            <a:chOff x="5977238" y="2477595"/>
            <a:chExt cx="226927" cy="3238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1" name="Oval 120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22" name="TextBox 121"/>
            <p:cNvSpPr txBox="1">
              <a:spLocks noChangeAspect="1"/>
            </p:cNvSpPr>
            <p:nvPr/>
          </p:nvSpPr>
          <p:spPr>
            <a:xfrm>
              <a:off x="6011531" y="2477595"/>
              <a:ext cx="160024" cy="32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√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8" name="Group 204"/>
          <p:cNvGrpSpPr/>
          <p:nvPr/>
        </p:nvGrpSpPr>
        <p:grpSpPr>
          <a:xfrm>
            <a:off x="2842990" y="3606008"/>
            <a:ext cx="493464" cy="307777"/>
            <a:chOff x="5830362" y="2477594"/>
            <a:chExt cx="541488" cy="2569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9" name="Oval 118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20" name="TextBox 119"/>
            <p:cNvSpPr txBox="1">
              <a:spLocks noChangeAspect="1"/>
            </p:cNvSpPr>
            <p:nvPr/>
          </p:nvSpPr>
          <p:spPr>
            <a:xfrm>
              <a:off x="5830362" y="2477594"/>
              <a:ext cx="541488" cy="25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√+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9" name="Group 204"/>
          <p:cNvGrpSpPr/>
          <p:nvPr/>
        </p:nvGrpSpPr>
        <p:grpSpPr>
          <a:xfrm>
            <a:off x="4888855" y="3606012"/>
            <a:ext cx="206801" cy="387866"/>
            <a:chOff x="5977238" y="2477595"/>
            <a:chExt cx="226927" cy="3238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7" name="Oval 116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6011531" y="2477595"/>
              <a:ext cx="160024" cy="32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√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" name="Group 221"/>
          <p:cNvGrpSpPr/>
          <p:nvPr/>
        </p:nvGrpSpPr>
        <p:grpSpPr>
          <a:xfrm>
            <a:off x="3062144" y="3751568"/>
            <a:ext cx="832905" cy="540992"/>
            <a:chOff x="3988966" y="2045351"/>
            <a:chExt cx="486506" cy="28597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5" name="Oval 114"/>
            <p:cNvSpPr/>
            <p:nvPr/>
          </p:nvSpPr>
          <p:spPr>
            <a:xfrm>
              <a:off x="3988966" y="2045351"/>
              <a:ext cx="486506" cy="285978"/>
            </a:xfrm>
            <a:prstGeom prst="ellipse">
              <a:avLst/>
            </a:prstGeom>
            <a:noFill/>
            <a:ln w="28575" cap="rnd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>
              <a:off x="4324759" y="2285409"/>
              <a:ext cx="19560" cy="6082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81" name="Group 221"/>
          <p:cNvGrpSpPr/>
          <p:nvPr/>
        </p:nvGrpSpPr>
        <p:grpSpPr>
          <a:xfrm>
            <a:off x="5903691" y="3860278"/>
            <a:ext cx="1991905" cy="330878"/>
            <a:chOff x="3988966" y="2045351"/>
            <a:chExt cx="486506" cy="28597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3" name="Oval 112"/>
            <p:cNvSpPr/>
            <p:nvPr/>
          </p:nvSpPr>
          <p:spPr>
            <a:xfrm>
              <a:off x="3988966" y="2045351"/>
              <a:ext cx="486506" cy="285978"/>
            </a:xfrm>
            <a:prstGeom prst="ellipse">
              <a:avLst/>
            </a:prstGeom>
            <a:noFill/>
            <a:ln w="28575" cap="rnd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4343401" y="2321714"/>
              <a:ext cx="4190" cy="23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82" name="Group 204"/>
          <p:cNvGrpSpPr/>
          <p:nvPr/>
        </p:nvGrpSpPr>
        <p:grpSpPr>
          <a:xfrm>
            <a:off x="3706127" y="3606015"/>
            <a:ext cx="206801" cy="387866"/>
            <a:chOff x="5977238" y="2477595"/>
            <a:chExt cx="226927" cy="3238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1" name="Oval 110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12" name="TextBox 111"/>
            <p:cNvSpPr txBox="1">
              <a:spLocks noChangeAspect="1"/>
            </p:cNvSpPr>
            <p:nvPr/>
          </p:nvSpPr>
          <p:spPr>
            <a:xfrm>
              <a:off x="6011531" y="2477595"/>
              <a:ext cx="160024" cy="32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√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9387" y="3763911"/>
            <a:ext cx="1291289" cy="563764"/>
            <a:chOff x="3805855" y="1627858"/>
            <a:chExt cx="1291289" cy="563764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4104267" y="1627858"/>
              <a:ext cx="992877" cy="274250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 flipH="1">
              <a:off x="3809595" y="1627858"/>
              <a:ext cx="294672" cy="281847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 flipV="1">
              <a:off x="4104267" y="1902404"/>
              <a:ext cx="965651" cy="289218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3805855" y="1894452"/>
              <a:ext cx="298412" cy="297170"/>
            </a:xfrm>
            <a:prstGeom prst="line">
              <a:avLst/>
            </a:prstGeom>
            <a:noFill/>
            <a:ln w="9525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ot"/>
            </a:ln>
            <a:effectLst/>
          </p:spPr>
        </p:cxnSp>
      </p:grpSp>
      <p:sp>
        <p:nvSpPr>
          <p:cNvPr id="84" name="Oval 83"/>
          <p:cNvSpPr/>
          <p:nvPr/>
        </p:nvSpPr>
        <p:spPr>
          <a:xfrm>
            <a:off x="1257861" y="3167248"/>
            <a:ext cx="7572800" cy="1809032"/>
          </a:xfrm>
          <a:prstGeom prst="ellipse">
            <a:avLst/>
          </a:prstGeom>
          <a:noFill/>
          <a:ln w="22225" cap="rnd" cmpd="sng" algn="ctr">
            <a:solidFill>
              <a:sysClr val="window" lastClr="FFFFFF">
                <a:lumMod val="65000"/>
                <a:alpha val="98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282258" y="3212445"/>
            <a:ext cx="739080" cy="1618902"/>
            <a:chOff x="1285984" y="5010849"/>
            <a:chExt cx="529030" cy="81556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Oval 104"/>
            <p:cNvSpPr/>
            <p:nvPr/>
          </p:nvSpPr>
          <p:spPr>
            <a:xfrm rot="60000">
              <a:off x="1285984" y="5010849"/>
              <a:ext cx="529030" cy="815567"/>
            </a:xfrm>
            <a:prstGeom prst="ellipse">
              <a:avLst/>
            </a:prstGeom>
            <a:noFill/>
            <a:ln w="28575" cap="rnd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rot="5700000">
              <a:off x="1674376" y="5738995"/>
              <a:ext cx="44476" cy="2516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1180465" y="3558611"/>
            <a:ext cx="229801" cy="465439"/>
            <a:chOff x="1907434" y="1941024"/>
            <a:chExt cx="191881" cy="388634"/>
          </a:xfrm>
        </p:grpSpPr>
        <p:sp>
          <p:nvSpPr>
            <p:cNvPr id="103" name="Oval 102"/>
            <p:cNvSpPr/>
            <p:nvPr/>
          </p:nvSpPr>
          <p:spPr>
            <a:xfrm>
              <a:off x="1907434" y="2005999"/>
              <a:ext cx="191881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8280000" sx="102000" sy="102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65062" y="1941024"/>
              <a:ext cx="83558" cy="38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kern="0" dirty="0" smtClean="0">
                  <a:solidFill>
                    <a:srgbClr val="FFFFFF"/>
                  </a:solidFill>
                </a:rPr>
                <a:t>+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294289" y="3438819"/>
            <a:ext cx="235015" cy="165870"/>
          </a:xfrm>
          <a:prstGeom prst="rect">
            <a:avLst/>
          </a:prstGeom>
          <a:solidFill>
            <a:srgbClr val="8064A2">
              <a:lumMod val="75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900" kern="0" dirty="0" smtClean="0">
                <a:solidFill>
                  <a:sysClr val="window" lastClr="FFFFFF"/>
                </a:solidFill>
              </a:rPr>
              <a:t>BIM</a:t>
            </a:r>
          </a:p>
        </p:txBody>
      </p:sp>
      <p:sp>
        <p:nvSpPr>
          <p:cNvPr id="88" name="Oval 87"/>
          <p:cNvSpPr/>
          <p:nvPr/>
        </p:nvSpPr>
        <p:spPr>
          <a:xfrm>
            <a:off x="7482208" y="5223971"/>
            <a:ext cx="206801" cy="239449"/>
          </a:xfrm>
          <a:prstGeom prst="ellipse">
            <a:avLst/>
          </a:prstGeom>
          <a:solidFill>
            <a:srgbClr val="99CC00">
              <a:alpha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/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18077" y="5211872"/>
            <a:ext cx="121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spc="-6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Stakeholder Meeting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818929" y="3440921"/>
            <a:ext cx="534113" cy="165870"/>
          </a:xfrm>
          <a:prstGeom prst="rect">
            <a:avLst/>
          </a:prstGeom>
          <a:solidFill>
            <a:srgbClr val="8064A2">
              <a:lumMod val="75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900" kern="0" dirty="0" smtClean="0">
                <a:solidFill>
                  <a:sysClr val="window" lastClr="FFFFFF"/>
                </a:solidFill>
              </a:rPr>
              <a:t> Move-In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494188" y="3626285"/>
            <a:ext cx="113094" cy="36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58">
              <a:defRPr/>
            </a:pPr>
            <a:r>
              <a:rPr lang="en-US" sz="1400" kern="0" dirty="0" smtClean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92" name="Oval 91"/>
          <p:cNvSpPr/>
          <p:nvPr/>
        </p:nvSpPr>
        <p:spPr>
          <a:xfrm>
            <a:off x="7710238" y="3648739"/>
            <a:ext cx="206801" cy="239449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58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>
            <a:spLocks noChangeAspect="1"/>
          </p:cNvSpPr>
          <p:nvPr/>
        </p:nvSpPr>
        <p:spPr>
          <a:xfrm>
            <a:off x="7749032" y="3624798"/>
            <a:ext cx="145831" cy="3878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3758">
              <a:defRPr/>
            </a:pPr>
            <a:r>
              <a:rPr lang="en-US" sz="1400" kern="0" dirty="0" smtClean="0">
                <a:solidFill>
                  <a:srgbClr val="FFFFFF"/>
                </a:solidFill>
              </a:rPr>
              <a:t>√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8393162" y="3635238"/>
            <a:ext cx="627825" cy="307777"/>
            <a:chOff x="4947016" y="7646278"/>
            <a:chExt cx="388433" cy="2569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" name="Oval 100"/>
            <p:cNvSpPr/>
            <p:nvPr/>
          </p:nvSpPr>
          <p:spPr>
            <a:xfrm>
              <a:off x="5048246" y="7666362"/>
              <a:ext cx="172676" cy="199936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Box 101"/>
            <p:cNvSpPr txBox="1">
              <a:spLocks noChangeAspect="1"/>
            </p:cNvSpPr>
            <p:nvPr/>
          </p:nvSpPr>
          <p:spPr>
            <a:xfrm>
              <a:off x="4947016" y="7646278"/>
              <a:ext cx="388433" cy="25698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200" kern="0" dirty="0" smtClean="0">
                  <a:solidFill>
                    <a:srgbClr val="FFFFFF"/>
                  </a:solidFill>
                </a:rPr>
                <a:t>C</a:t>
              </a:r>
              <a:r>
                <a:rPr lang="en-US" sz="1400" kern="0" dirty="0" smtClean="0">
                  <a:solidFill>
                    <a:srgbClr val="FFFFFF"/>
                  </a:solidFill>
                </a:rPr>
                <a:t>√+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5" name="Group 204"/>
          <p:cNvGrpSpPr/>
          <p:nvPr/>
        </p:nvGrpSpPr>
        <p:grpSpPr>
          <a:xfrm>
            <a:off x="1641981" y="3590449"/>
            <a:ext cx="725819" cy="307777"/>
            <a:chOff x="5827650" y="2474142"/>
            <a:chExt cx="533098" cy="2569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5977238" y="2507780"/>
              <a:ext cx="226927" cy="199936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58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5827650" y="2474142"/>
              <a:ext cx="533098" cy="25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8">
                <a:defRPr/>
              </a:pPr>
              <a:r>
                <a:rPr lang="en-US" sz="1200" kern="0" dirty="0" smtClean="0">
                  <a:solidFill>
                    <a:srgbClr val="FFFFFF"/>
                  </a:solidFill>
                </a:rPr>
                <a:t>C</a:t>
              </a:r>
              <a:r>
                <a:rPr lang="en-US" sz="1400" kern="0" dirty="0" smtClean="0">
                  <a:solidFill>
                    <a:srgbClr val="FFFFFF"/>
                  </a:solidFill>
                </a:rPr>
                <a:t>√+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3270721" y="3079340"/>
            <a:ext cx="0" cy="2052295"/>
          </a:xfrm>
          <a:prstGeom prst="line">
            <a:avLst/>
          </a:prstGeom>
          <a:ln w="1587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 bwMode="auto">
          <a:xfrm flipH="1">
            <a:off x="1299999" y="4964211"/>
            <a:ext cx="1968132" cy="0"/>
          </a:xfrm>
          <a:prstGeom prst="straightConnector1">
            <a:avLst/>
          </a:prstGeom>
          <a:noFill/>
          <a:ln w="12700" cap="rnd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oval"/>
          </a:ln>
          <a:effectLst/>
        </p:spPr>
      </p:cxnSp>
      <p:sp>
        <p:nvSpPr>
          <p:cNvPr id="98" name="Isosceles Triangle 97"/>
          <p:cNvSpPr/>
          <p:nvPr/>
        </p:nvSpPr>
        <p:spPr>
          <a:xfrm rot="10800000">
            <a:off x="3087941" y="3389987"/>
            <a:ext cx="365436" cy="18386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3071" y="3131042"/>
            <a:ext cx="1650543" cy="30777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MEETING #6</a:t>
            </a:r>
            <a:endParaRPr lang="en-US" sz="1400" b="1" dirty="0"/>
          </a:p>
        </p:txBody>
      </p:sp>
      <p:sp>
        <p:nvSpPr>
          <p:cNvPr id="161" name="Isosceles Triangle 160"/>
          <p:cNvSpPr/>
          <p:nvPr/>
        </p:nvSpPr>
        <p:spPr>
          <a:xfrm>
            <a:off x="3108772" y="4441772"/>
            <a:ext cx="365436" cy="18386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936999" y="4609619"/>
            <a:ext cx="707291" cy="30777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BOND</a:t>
            </a:r>
            <a:endParaRPr lang="en-US" sz="1400" b="1" dirty="0"/>
          </a:p>
        </p:txBody>
      </p:sp>
      <p:sp>
        <p:nvSpPr>
          <p:cNvPr id="160" name="Isosceles Triangle 159"/>
          <p:cNvSpPr/>
          <p:nvPr/>
        </p:nvSpPr>
        <p:spPr>
          <a:xfrm>
            <a:off x="2546229" y="4215441"/>
            <a:ext cx="240782" cy="108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3051992" y="4211923"/>
            <a:ext cx="240782" cy="10811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08" y="2835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100" dirty="0" smtClean="0"/>
              <a:t>Summary | Project Priorities </a:t>
            </a:r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571" y="682017"/>
            <a:ext cx="67452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4125"/>
            <a:r>
              <a:rPr lang="en-US" sz="2000" b="1" dirty="0" smtClean="0"/>
              <a:t>Everything You </a:t>
            </a:r>
            <a:r>
              <a:rPr lang="en-US" sz="2000" b="1" dirty="0"/>
              <a:t>Need, </a:t>
            </a:r>
            <a:r>
              <a:rPr lang="en-US" sz="2000" b="1" dirty="0">
                <a:solidFill>
                  <a:srgbClr val="FF0000"/>
                </a:solidFill>
              </a:rPr>
              <a:t>Nothing </a:t>
            </a:r>
            <a:r>
              <a:rPr lang="en-US" sz="2000" b="1" dirty="0" smtClean="0">
                <a:solidFill>
                  <a:srgbClr val="FF0000"/>
                </a:solidFill>
              </a:rPr>
              <a:t>You Don’t</a:t>
            </a:r>
          </a:p>
          <a:p>
            <a:pPr defTabSz="1254125"/>
            <a:endParaRPr lang="en-US" sz="400" b="1" dirty="0"/>
          </a:p>
          <a:p>
            <a:r>
              <a:rPr lang="en-US" b="1" dirty="0" smtClean="0"/>
              <a:t>Efficiently </a:t>
            </a:r>
            <a:r>
              <a:rPr lang="en-US" b="1" dirty="0"/>
              <a:t>Meet Customer Service </a:t>
            </a:r>
            <a:r>
              <a:rPr lang="en-US" b="1" dirty="0" smtClean="0"/>
              <a:t>Needs</a:t>
            </a:r>
            <a:endParaRPr lang="en-US" b="1" dirty="0"/>
          </a:p>
          <a:p>
            <a:pPr marL="285750" indent="-2857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Easy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the Variety of Services Provided in </a:t>
            </a:r>
          </a:p>
          <a:p>
            <a:pPr marL="285750" indent="-2857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with this Design</a:t>
            </a:r>
          </a:p>
          <a:p>
            <a:pPr defTabSz="1254125"/>
            <a:endParaRPr lang="en-US" sz="800" b="1" dirty="0"/>
          </a:p>
          <a:p>
            <a:pPr defTabSz="1254125"/>
            <a:r>
              <a:rPr lang="en-US" b="1" dirty="0" smtClean="0"/>
              <a:t>Adaptable Standardization to meet Department Needs</a:t>
            </a:r>
          </a:p>
          <a:p>
            <a:pPr defTabSz="285750"/>
            <a:r>
              <a:rPr lang="en-US" dirty="0"/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Workspace to Reduce Moves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(Save $)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54125"/>
            <a:endParaRPr lang="en-US" sz="400" dirty="0"/>
          </a:p>
          <a:p>
            <a:pPr defTabSz="1254125"/>
            <a:r>
              <a:rPr lang="en-US" b="1" dirty="0"/>
              <a:t>Healthy, Productive, Efficient, </a:t>
            </a:r>
            <a:r>
              <a:rPr lang="en-US" b="1" dirty="0" smtClean="0"/>
              <a:t>Effective</a:t>
            </a:r>
          </a:p>
          <a:p>
            <a:pPr defTabSz="1254125"/>
            <a:endParaRPr lang="en-US" sz="400" dirty="0" smtClean="0"/>
          </a:p>
          <a:p>
            <a:pPr defTabSz="1254125"/>
            <a:endParaRPr lang="en-US" sz="400" dirty="0"/>
          </a:p>
          <a:p>
            <a:pPr defTabSz="1254125"/>
            <a:r>
              <a:rPr lang="en-US" b="1" dirty="0" smtClean="0"/>
              <a:t>New Life for Building:</a:t>
            </a:r>
          </a:p>
          <a:p>
            <a:pPr defTabSz="285750"/>
            <a:r>
              <a:rPr lang="en-US" dirty="0" smtClean="0"/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New Mechanicals  + Electrical + Infrastructure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Energy Efficiency:  +60% Reduction in Energy Use</a:t>
            </a:r>
          </a:p>
          <a:p>
            <a:pPr defTabSz="28575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Efficient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Long Life Cycle	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285750"/>
            <a:endParaRPr lang="en-US" dirty="0" smtClean="0"/>
          </a:p>
          <a:p>
            <a:r>
              <a:rPr lang="en-US" b="1" dirty="0" smtClean="0"/>
              <a:t>Space Planning Priorities:</a:t>
            </a:r>
          </a:p>
          <a:p>
            <a:pPr defTabSz="2857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Security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crucial: Secure while remaining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28575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Flexible Workplace			</a:t>
            </a:r>
          </a:p>
          <a:p>
            <a:pPr defTabSz="2857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Shared or No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Reception / Co-located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Departments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defTabSz="28575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Sunlight w/ Window Views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</a:p>
          <a:p>
            <a:pPr defTabSz="1254125"/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54125"/>
            <a:r>
              <a:rPr lang="en-US" b="1" dirty="0"/>
              <a:t>Virtual Workstation / Flexible </a:t>
            </a:r>
            <a:r>
              <a:rPr lang="en-US" b="1" dirty="0" smtClean="0"/>
              <a:t>Technology</a:t>
            </a:r>
          </a:p>
          <a:p>
            <a:pPr defTabSz="1254125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defTabSz="1254125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68" y="634392"/>
            <a:ext cx="2679589" cy="21346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68" y="2870178"/>
            <a:ext cx="2679589" cy="17863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2"/>
          <a:stretch/>
        </p:blipFill>
        <p:spPr>
          <a:xfrm>
            <a:off x="6153468" y="4723246"/>
            <a:ext cx="2679589" cy="13944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342900" y="4400550"/>
            <a:ext cx="5353050" cy="1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8124" y="5940039"/>
            <a:ext cx="6301509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5F5F5F"/>
                </a:solidFill>
                <a:latin typeface="TradeGothic Bold" pitchFamily="2" charset="0"/>
              </a:rPr>
              <a:t>Establishing the Project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0746" y="4538785"/>
            <a:ext cx="4037029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 Summary Information</a:t>
            </a:r>
          </a:p>
          <a:p>
            <a:r>
              <a:rPr lang="en-US" sz="1400" dirty="0" smtClean="0"/>
              <a:t>Total Occupants (Less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Flr</a:t>
            </a:r>
            <a:r>
              <a:rPr lang="en-US" sz="1400" dirty="0" smtClean="0"/>
              <a:t>)                                </a:t>
            </a:r>
            <a:r>
              <a:rPr lang="en-US" sz="1400" b="1" dirty="0" smtClean="0"/>
              <a:t>457</a:t>
            </a:r>
          </a:p>
          <a:p>
            <a:endParaRPr lang="en-US" sz="800" dirty="0"/>
          </a:p>
          <a:p>
            <a:r>
              <a:rPr lang="en-US" sz="1400" dirty="0" smtClean="0"/>
              <a:t>Estimated Useable Square Feet                      </a:t>
            </a:r>
            <a:r>
              <a:rPr lang="en-US" sz="1400" b="1" dirty="0" smtClean="0"/>
              <a:t>80,977 </a:t>
            </a:r>
            <a:r>
              <a:rPr lang="en-US" sz="1400" dirty="0" smtClean="0"/>
              <a:t>SF</a:t>
            </a:r>
          </a:p>
          <a:p>
            <a:r>
              <a:rPr lang="en-US" sz="1400" dirty="0"/>
              <a:t>Useable Square Feet / Typical Floor </a:t>
            </a:r>
            <a:r>
              <a:rPr lang="en-US" sz="1400" dirty="0" smtClean="0"/>
              <a:t>              </a:t>
            </a:r>
            <a:r>
              <a:rPr lang="en-US" sz="1400" b="1" dirty="0" smtClean="0"/>
              <a:t>16,790 </a:t>
            </a:r>
            <a:r>
              <a:rPr lang="en-US" sz="1400" dirty="0" smtClean="0"/>
              <a:t>SF</a:t>
            </a:r>
            <a:endParaRPr lang="en-US" sz="1400" dirty="0"/>
          </a:p>
          <a:p>
            <a:endParaRPr lang="en-US" sz="800" dirty="0"/>
          </a:p>
          <a:p>
            <a:r>
              <a:rPr lang="en-US" sz="1400" dirty="0" smtClean="0"/>
              <a:t>Estimated Number of Floors                                 </a:t>
            </a:r>
            <a:r>
              <a:rPr lang="en-US" sz="1400" b="1" dirty="0" smtClean="0"/>
              <a:t>4.82</a:t>
            </a:r>
            <a:endParaRPr lang="en-US" sz="1400" b="1" dirty="0"/>
          </a:p>
        </p:txBody>
      </p:sp>
      <p:sp>
        <p:nvSpPr>
          <p:cNvPr id="8" name="Isosceles Triangle 7"/>
          <p:cNvSpPr/>
          <p:nvPr/>
        </p:nvSpPr>
        <p:spPr>
          <a:xfrm>
            <a:off x="10762178" y="1980116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6200000">
            <a:off x="8755215" y="4832650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6200000">
            <a:off x="8757334" y="5160558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6554" y="4543670"/>
            <a:ext cx="4417846" cy="1415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Workstation and Office Sizing</a:t>
            </a:r>
          </a:p>
          <a:p>
            <a:r>
              <a:rPr lang="en-US" sz="1400" dirty="0" smtClean="0"/>
              <a:t>8’6” x 9’-6” Workstation                Net Square Feet   62</a:t>
            </a:r>
            <a:endParaRPr lang="en-US" sz="1400" dirty="0"/>
          </a:p>
          <a:p>
            <a:r>
              <a:rPr lang="en-US" sz="1400" dirty="0" smtClean="0"/>
              <a:t>9’-0” x 13’-0” Closed Office            Net Square Feet  121</a:t>
            </a:r>
          </a:p>
          <a:p>
            <a:r>
              <a:rPr lang="en-US" sz="1400" dirty="0" smtClean="0"/>
              <a:t>Occupant Average Useable 		177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14" name="Isosceles Triangle 13"/>
          <p:cNvSpPr/>
          <p:nvPr/>
        </p:nvSpPr>
        <p:spPr>
          <a:xfrm rot="16200000">
            <a:off x="9961523" y="4435259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9754471" y="5018713"/>
            <a:ext cx="310551" cy="207052"/>
          </a:xfrm>
          <a:prstGeom prst="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6" r="8443"/>
          <a:stretch/>
        </p:blipFill>
        <p:spPr>
          <a:xfrm>
            <a:off x="4830747" y="416759"/>
            <a:ext cx="1596923" cy="1939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35261" b="10022"/>
          <a:stretch/>
        </p:blipFill>
        <p:spPr>
          <a:xfrm>
            <a:off x="6469588" y="438351"/>
            <a:ext cx="2387114" cy="1917788"/>
          </a:xfrm>
          <a:prstGeom prst="rect">
            <a:avLst/>
          </a:prstGeom>
        </p:spPr>
      </p:pic>
      <p:pic>
        <p:nvPicPr>
          <p:cNvPr id="19" name="Picture 5" descr="P:\Minneapolis\051427.001-SLC Service Center\DESIGN\PHOTOS\2012-05-01_GRE Tour\DSCN4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47" y="2385418"/>
            <a:ext cx="2782660" cy="20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P:\Minneapolis\051427.001-SLC Service Center\DESIGN\PHOTOS\2012-05-01_GRE Tour\IMAG12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7" b="4569"/>
          <a:stretch/>
        </p:blipFill>
        <p:spPr bwMode="auto">
          <a:xfrm>
            <a:off x="7605995" y="2408818"/>
            <a:ext cx="1250707" cy="20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176" y="389653"/>
            <a:ext cx="4648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Stakeholder Workshops + Tours</a:t>
            </a:r>
            <a:endParaRPr lang="en-US" sz="1000" b="1" dirty="0" smtClean="0"/>
          </a:p>
          <a:p>
            <a:r>
              <a:rPr lang="en-US" sz="1400" dirty="0" smtClean="0"/>
              <a:t>Stakeholder </a:t>
            </a:r>
            <a:r>
              <a:rPr lang="en-US" sz="1400" dirty="0"/>
              <a:t>Discovery </a:t>
            </a:r>
            <a:r>
              <a:rPr lang="en-US" sz="1400" dirty="0" smtClean="0"/>
              <a:t>Workshop</a:t>
            </a:r>
            <a:endParaRPr lang="en-US" sz="1400" dirty="0"/>
          </a:p>
          <a:p>
            <a:r>
              <a:rPr lang="en-US" sz="1400" dirty="0" smtClean="0"/>
              <a:t>Stakeholder </a:t>
            </a:r>
            <a:r>
              <a:rPr lang="en-US" sz="1400" dirty="0"/>
              <a:t>Focus Workshop w/ Tour of Great River + Wilder</a:t>
            </a:r>
          </a:p>
          <a:p>
            <a:r>
              <a:rPr lang="en-US" sz="1400" dirty="0" smtClean="0"/>
              <a:t>All </a:t>
            </a:r>
            <a:r>
              <a:rPr lang="en-US" sz="1400" dirty="0"/>
              <a:t>Stakeholder Summary </a:t>
            </a:r>
            <a:r>
              <a:rPr lang="en-US" sz="1400" dirty="0" smtClean="0"/>
              <a:t>Presentation</a:t>
            </a:r>
          </a:p>
          <a:p>
            <a:endParaRPr lang="en-US" sz="1400" dirty="0"/>
          </a:p>
          <a:p>
            <a:r>
              <a:rPr lang="en-US" sz="1400" dirty="0" smtClean="0"/>
              <a:t>Workshops: Department Heads + Property Management</a:t>
            </a:r>
          </a:p>
          <a:p>
            <a:r>
              <a:rPr lang="en-US" sz="1400" dirty="0" smtClean="0"/>
              <a:t>Purpose:       Defined Needs of Individual Departments</a:t>
            </a:r>
          </a:p>
          <a:p>
            <a:r>
              <a:rPr lang="en-US" sz="1400" dirty="0" smtClean="0"/>
              <a:t>	Define Project Goals</a:t>
            </a:r>
          </a:p>
          <a:p>
            <a:r>
              <a:rPr lang="en-US" sz="1400" dirty="0" smtClean="0"/>
              <a:t>	Establish an Appropriate Scope</a:t>
            </a:r>
          </a:p>
          <a:p>
            <a:r>
              <a:rPr lang="en-US" sz="1400" dirty="0" smtClean="0"/>
              <a:t>Tours: 	Show Example Projects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Show Workspace Solutions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Show Security + Stacking Solutions</a:t>
            </a:r>
          </a:p>
          <a:p>
            <a:endParaRPr lang="en-US" sz="1000" dirty="0" smtClean="0"/>
          </a:p>
          <a:p>
            <a:r>
              <a:rPr lang="en-US" b="1" dirty="0"/>
              <a:t>Engineering, Architecture + Estimating </a:t>
            </a:r>
            <a:endParaRPr lang="en-US" b="1" dirty="0" smtClean="0"/>
          </a:p>
          <a:p>
            <a:r>
              <a:rPr lang="en-US" sz="1400" dirty="0"/>
              <a:t>On-site </a:t>
            </a:r>
            <a:r>
              <a:rPr lang="en-US" sz="1400" dirty="0" smtClean="0"/>
              <a:t>Assessments</a:t>
            </a:r>
            <a:endParaRPr lang="en-US" sz="1400" dirty="0"/>
          </a:p>
          <a:p>
            <a:r>
              <a:rPr lang="en-US" sz="1400" dirty="0"/>
              <a:t>Schematic Mechanical / Electric </a:t>
            </a:r>
            <a:r>
              <a:rPr lang="en-US" sz="1400" dirty="0" smtClean="0"/>
              <a:t>Designs w/ Energy Modeling</a:t>
            </a:r>
            <a:endParaRPr lang="en-US" sz="1400" dirty="0"/>
          </a:p>
          <a:p>
            <a:r>
              <a:rPr lang="en-US" sz="1400" dirty="0"/>
              <a:t>Conceptual Space </a:t>
            </a:r>
            <a:r>
              <a:rPr lang="en-US" sz="1400" dirty="0" smtClean="0"/>
              <a:t>Planning and Square Foot Program</a:t>
            </a:r>
            <a:endParaRPr lang="en-US" sz="1400" dirty="0"/>
          </a:p>
          <a:p>
            <a:r>
              <a:rPr lang="en-US" sz="1400" dirty="0"/>
              <a:t>Professional </a:t>
            </a:r>
            <a:r>
              <a:rPr lang="en-US" sz="1400" dirty="0" smtClean="0"/>
              <a:t>Estimating:  </a:t>
            </a:r>
            <a:r>
              <a:rPr lang="en-US" sz="1400" dirty="0"/>
              <a:t>(3) Rounds</a:t>
            </a:r>
          </a:p>
          <a:p>
            <a:r>
              <a:rPr lang="en-US" sz="1400" dirty="0"/>
              <a:t>	</a:t>
            </a:r>
          </a:p>
          <a:p>
            <a:endParaRPr lang="en-US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1254125"/>
            <a:endParaRPr lang="en-US" dirty="0" smtClean="0"/>
          </a:p>
          <a:p>
            <a:pPr defTabSz="125412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4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9662" r="13541" b="25030"/>
          <a:stretch/>
        </p:blipFill>
        <p:spPr>
          <a:xfrm>
            <a:off x="219974" y="1174239"/>
            <a:ext cx="8727161" cy="46868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40532" y="1416526"/>
            <a:ext cx="1200728" cy="1705173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41374" y="3604392"/>
            <a:ext cx="1188032" cy="64308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5486712" y="2675517"/>
            <a:ext cx="482693" cy="137506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4" name="Rectangle 53"/>
          <p:cNvSpPr/>
          <p:nvPr/>
        </p:nvSpPr>
        <p:spPr>
          <a:xfrm>
            <a:off x="665331" y="3083315"/>
            <a:ext cx="849618" cy="36541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63966" y="3438254"/>
            <a:ext cx="350983" cy="311730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221220" y="3577180"/>
            <a:ext cx="376995" cy="64308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4129214" y="3349059"/>
            <a:ext cx="1333125" cy="50104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1" name="Rectangle 60"/>
          <p:cNvSpPr/>
          <p:nvPr/>
        </p:nvSpPr>
        <p:spPr>
          <a:xfrm rot="5400000">
            <a:off x="4338651" y="3298558"/>
            <a:ext cx="340266" cy="9796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5119516" y="2537946"/>
            <a:ext cx="975932" cy="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5448" y="2537946"/>
            <a:ext cx="0" cy="647461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95448" y="3185407"/>
            <a:ext cx="399128" cy="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479274" y="3170830"/>
            <a:ext cx="2" cy="427072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102745" y="3657477"/>
            <a:ext cx="1188032" cy="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572000" y="2933016"/>
            <a:ext cx="511518" cy="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583553" y="2895366"/>
            <a:ext cx="20804" cy="1370777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604357" y="4247473"/>
            <a:ext cx="543852" cy="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13219" y="3657479"/>
            <a:ext cx="0" cy="589994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19516" y="2537946"/>
            <a:ext cx="1" cy="39507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642445" y="3040625"/>
            <a:ext cx="5964395" cy="1179636"/>
            <a:chOff x="642445" y="3040625"/>
            <a:chExt cx="5964395" cy="1179636"/>
          </a:xfrm>
        </p:grpSpPr>
        <p:sp>
          <p:nvSpPr>
            <p:cNvPr id="34" name="Rectangle 33"/>
            <p:cNvSpPr/>
            <p:nvPr/>
          </p:nvSpPr>
          <p:spPr>
            <a:xfrm>
              <a:off x="5102745" y="3604394"/>
              <a:ext cx="975883" cy="359199"/>
            </a:xfrm>
            <a:prstGeom prst="rect">
              <a:avLst/>
            </a:prstGeom>
            <a:solidFill>
              <a:srgbClr val="C000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42445" y="3040625"/>
              <a:ext cx="5964395" cy="1179636"/>
              <a:chOff x="642445" y="3040625"/>
              <a:chExt cx="5964395" cy="1179636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284445" y="3580754"/>
                <a:ext cx="322395" cy="63950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42445" y="3142541"/>
                <a:ext cx="872504" cy="2957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795329" y="3040625"/>
                <a:ext cx="5799733" cy="1125486"/>
                <a:chOff x="795329" y="3040625"/>
                <a:chExt cx="5799733" cy="1125486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5134018" y="3647355"/>
                  <a:ext cx="8572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Elevators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795329" y="3130279"/>
                  <a:ext cx="11254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Stair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 rot="16200000">
                  <a:off x="5878431" y="3449479"/>
                  <a:ext cx="11254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Stair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228599" y="5940038"/>
            <a:ext cx="8630729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5F5F5F"/>
                </a:solidFill>
                <a:latin typeface="TradeGothic Bold" pitchFamily="2" charset="0"/>
              </a:rPr>
              <a:t>Long Term – Flexibility | Office Space +  Elevator Lobby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9063" y="2148520"/>
            <a:ext cx="3197918" cy="78449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62485" y="4441793"/>
            <a:ext cx="2274496" cy="76661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62483" y="3431636"/>
            <a:ext cx="2274497" cy="998887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762485" y="2933018"/>
            <a:ext cx="2274496" cy="28585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39062" y="3935845"/>
            <a:ext cx="733641" cy="1272565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770227" y="4441793"/>
            <a:ext cx="3774282" cy="76661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20326" y="3437865"/>
            <a:ext cx="1324265" cy="76661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606841" y="2167570"/>
            <a:ext cx="1330660" cy="105130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278042" y="2026309"/>
            <a:ext cx="216534" cy="1139351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15701" y="3422567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092388" y="3422566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543000" y="3442605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163437" y="3440263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06841" y="3428960"/>
            <a:ext cx="379563" cy="5132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071366" y="3434335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21954" y="4445165"/>
            <a:ext cx="379563" cy="25663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154786" y="3420247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21954" y="3933537"/>
            <a:ext cx="750749" cy="5132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775223" y="3420333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187977" y="3945563"/>
            <a:ext cx="392264" cy="30191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192437" y="3431990"/>
            <a:ext cx="379563" cy="5132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644717" y="3428758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830436" y="2167570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31423" y="2671868"/>
            <a:ext cx="368109" cy="25663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819969" y="4701803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071365" y="4695133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8071364" y="4173886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8069696" y="3947612"/>
            <a:ext cx="379563" cy="25663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194327" y="2679057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193363" y="4439113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193363" y="4958442"/>
            <a:ext cx="379563" cy="25663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8070152" y="2913684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070151" y="2396179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068731" y="2151405"/>
            <a:ext cx="379563" cy="25663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593955" y="4441793"/>
            <a:ext cx="489563" cy="76661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602752" y="2167569"/>
            <a:ext cx="489563" cy="75368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895583" y="3157802"/>
            <a:ext cx="1462215" cy="304493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4"/>
          </p:cNvCxnSpPr>
          <p:nvPr/>
        </p:nvCxnSpPr>
        <p:spPr>
          <a:xfrm>
            <a:off x="4902810" y="3234438"/>
            <a:ext cx="0" cy="1673805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830232" y="3096884"/>
            <a:ext cx="145156" cy="1375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0"/>
          </p:cNvCxnSpPr>
          <p:nvPr/>
        </p:nvCxnSpPr>
        <p:spPr>
          <a:xfrm flipV="1">
            <a:off x="4902810" y="2279724"/>
            <a:ext cx="0" cy="81716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4193362" y="2165780"/>
            <a:ext cx="379563" cy="5132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4769460" y="249535"/>
            <a:ext cx="277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Reception if Closed </a:t>
            </a:r>
          </a:p>
          <a:p>
            <a:r>
              <a:rPr lang="en-US" sz="1400" dirty="0" smtClean="0"/>
              <a:t>Informal Meeting Space if Open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766896" y="5620385"/>
            <a:ext cx="286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Waiting </a:t>
            </a:r>
            <a:r>
              <a:rPr lang="en-US" sz="1400" i="1" dirty="0" smtClean="0"/>
              <a:t>or</a:t>
            </a:r>
            <a:r>
              <a:rPr lang="en-US" sz="1400" dirty="0" smtClean="0"/>
              <a:t> Informal Meeting Area </a:t>
            </a:r>
            <a:endParaRPr lang="en-US" sz="1400" dirty="0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4783654" y="409575"/>
            <a:ext cx="0" cy="282368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4774591" y="3869118"/>
            <a:ext cx="0" cy="197222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246055" y="731936"/>
            <a:ext cx="2003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Open or Closed Lobby</a:t>
            </a:r>
            <a:endParaRPr lang="en-US" sz="1400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5298004" y="876300"/>
            <a:ext cx="0" cy="229453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897996" y="271531"/>
            <a:ext cx="289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Modular Layout</a:t>
            </a:r>
          </a:p>
          <a:p>
            <a:r>
              <a:rPr lang="en-US" sz="1400" dirty="0" smtClean="0"/>
              <a:t>-  2 Workstations = Closed Office</a:t>
            </a:r>
          </a:p>
          <a:p>
            <a:r>
              <a:rPr lang="en-US" sz="1400" dirty="0" smtClean="0"/>
              <a:t>-  2 Workstations = Small Conference</a:t>
            </a:r>
          </a:p>
          <a:p>
            <a:r>
              <a:rPr lang="en-US" sz="1400" dirty="0" smtClean="0"/>
              <a:t>-  1 Workstation = Huddle Room</a:t>
            </a:r>
            <a:endParaRPr lang="en-US" sz="1400" dirty="0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1921370" y="425420"/>
            <a:ext cx="0" cy="229453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5940038"/>
            <a:ext cx="6084248" cy="3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radeGothic Light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5F5F5F"/>
                </a:solidFill>
                <a:latin typeface="TradeGothic Bold" pitchFamily="2" charset="0"/>
              </a:rPr>
              <a:t>Design for Energy Efficiency + Health Based Productivity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4842510" y="4714460"/>
            <a:ext cx="108008" cy="1858868"/>
          </a:xfrm>
          <a:prstGeom prst="straightConnector1">
            <a:avLst/>
          </a:prstGeom>
          <a:ln w="19050" cap="rnd">
            <a:solidFill>
              <a:srgbClr val="00206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9974" y="126315"/>
            <a:ext cx="8787090" cy="5894923"/>
            <a:chOff x="219974" y="126315"/>
            <a:chExt cx="8787090" cy="58949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8" t="19662" r="13541" b="25030"/>
            <a:stretch/>
          </p:blipFill>
          <p:spPr>
            <a:xfrm>
              <a:off x="219974" y="1174239"/>
              <a:ext cx="8727161" cy="4686865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530116" y="126315"/>
              <a:ext cx="1985818" cy="10651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8415" y="3422970"/>
              <a:ext cx="733641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308" y="2128748"/>
              <a:ext cx="3212723" cy="76661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737119" y="3324333"/>
              <a:ext cx="316348" cy="505695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40532" y="1416526"/>
              <a:ext cx="1200728" cy="1705173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41374" y="3604392"/>
              <a:ext cx="1188032" cy="643081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68415" y="4157932"/>
              <a:ext cx="2225615" cy="104478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86712" y="2675517"/>
              <a:ext cx="482693" cy="1375060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918042" y="-25407"/>
              <a:ext cx="122382" cy="574964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91753" y="461819"/>
              <a:ext cx="574964" cy="101602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91753" y="711201"/>
              <a:ext cx="574964" cy="96982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1751" y="928250"/>
              <a:ext cx="574964" cy="13854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58640" y="126315"/>
              <a:ext cx="14985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SHARED AMENITIES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717" y="367958"/>
              <a:ext cx="14985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PRIVATE OFFICES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66717" y="629568"/>
              <a:ext cx="14985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CORE BUILDING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66717" y="861967"/>
              <a:ext cx="14985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WORKSTATIONS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5331" y="3083315"/>
              <a:ext cx="849618" cy="365411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3966" y="3438254"/>
              <a:ext cx="350983" cy="311730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04731" y="2889684"/>
              <a:ext cx="2289300" cy="30941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8773" y="3930147"/>
              <a:ext cx="733641" cy="127256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42672" y="4157932"/>
              <a:ext cx="1278375" cy="104478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81472" y="2123066"/>
              <a:ext cx="1324265" cy="107603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22927" y="2128748"/>
              <a:ext cx="398120" cy="107035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54080" y="1977259"/>
              <a:ext cx="203799" cy="114444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221220" y="3577180"/>
              <a:ext cx="376995" cy="643081"/>
            </a:xfrm>
            <a:prstGeom prst="rect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4425425" y="4581841"/>
              <a:ext cx="779002" cy="462745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651335" y="2871179"/>
              <a:ext cx="2288883" cy="501044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68415" y="3932031"/>
              <a:ext cx="733641" cy="225901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27209" y="3898720"/>
              <a:ext cx="366821" cy="25921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90944" y="4960189"/>
              <a:ext cx="366821" cy="22527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11807" y="4446537"/>
              <a:ext cx="366821" cy="7389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24008" y="4449590"/>
              <a:ext cx="755225" cy="7389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15788" y="3963593"/>
              <a:ext cx="366821" cy="28388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3945417" y="3649238"/>
              <a:ext cx="833429" cy="391265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85403" y="3422970"/>
              <a:ext cx="733641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68550" y="3429097"/>
              <a:ext cx="733641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6527661" y="3517436"/>
              <a:ext cx="516875" cy="358516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5006706" y="4483416"/>
              <a:ext cx="738924" cy="636771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4338651" y="3298558"/>
              <a:ext cx="340266" cy="97960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066057" y="3428156"/>
              <a:ext cx="366820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75125" y="2201089"/>
              <a:ext cx="366821" cy="25921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27209" y="3419006"/>
              <a:ext cx="366820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0944" y="2722322"/>
              <a:ext cx="366820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5400000">
              <a:off x="4243342" y="2395680"/>
              <a:ext cx="262021" cy="391265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203165" y="4423713"/>
              <a:ext cx="366820" cy="49414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720467" y="3289151"/>
              <a:ext cx="250523" cy="2464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19974" y="1282098"/>
              <a:ext cx="4826325" cy="36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55917" y="5572024"/>
              <a:ext cx="8370498" cy="36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5125" y="1066089"/>
              <a:ext cx="6080853" cy="360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12848" y="1191492"/>
              <a:ext cx="2694216" cy="573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4842509" y="387925"/>
              <a:ext cx="0" cy="5633313"/>
            </a:xfrm>
            <a:prstGeom prst="straightConnector1">
              <a:avLst/>
            </a:prstGeom>
            <a:ln w="73025" cap="rnd">
              <a:solidFill>
                <a:srgbClr val="002060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1854679" y="808183"/>
              <a:ext cx="420453" cy="3000485"/>
            </a:xfrm>
            <a:prstGeom prst="straightConnector1">
              <a:avLst/>
            </a:prstGeom>
            <a:ln w="19050" cap="rnd">
              <a:solidFill>
                <a:srgbClr val="00206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2410595" y="200884"/>
              <a:ext cx="206718" cy="2959326"/>
            </a:xfrm>
            <a:prstGeom prst="straightConnector1">
              <a:avLst/>
            </a:prstGeom>
            <a:ln w="19050" cap="rnd">
              <a:solidFill>
                <a:srgbClr val="00206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699995" y="262075"/>
              <a:ext cx="95781" cy="2329237"/>
            </a:xfrm>
            <a:prstGeom prst="straightConnector1">
              <a:avLst/>
            </a:prstGeom>
            <a:ln w="19050" cap="rnd">
              <a:solidFill>
                <a:srgbClr val="002060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7091549" y="1536719"/>
              <a:ext cx="0" cy="4114800"/>
            </a:xfrm>
            <a:prstGeom prst="straightConnector1">
              <a:avLst/>
            </a:prstGeom>
            <a:ln w="34925" cap="rnd">
              <a:solidFill>
                <a:srgbClr val="002060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7977196" y="1552096"/>
              <a:ext cx="0" cy="4114800"/>
            </a:xfrm>
            <a:prstGeom prst="straightConnector1">
              <a:avLst/>
            </a:prstGeom>
            <a:ln w="34925" cap="rnd">
              <a:solidFill>
                <a:srgbClr val="002060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617313" y="1642703"/>
              <a:ext cx="0" cy="4114800"/>
            </a:xfrm>
            <a:prstGeom prst="straightConnector1">
              <a:avLst/>
            </a:prstGeom>
            <a:ln w="34925" cap="rnd">
              <a:solidFill>
                <a:srgbClr val="002060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537464" y="1658080"/>
              <a:ext cx="0" cy="4114800"/>
            </a:xfrm>
            <a:prstGeom prst="straightConnector1">
              <a:avLst/>
            </a:prstGeom>
            <a:ln w="34925" cap="rnd">
              <a:solidFill>
                <a:srgbClr val="002060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644982" y="1659968"/>
              <a:ext cx="0" cy="4114800"/>
            </a:xfrm>
            <a:prstGeom prst="straightConnector1">
              <a:avLst/>
            </a:prstGeom>
            <a:ln w="34925" cap="rnd">
              <a:solidFill>
                <a:srgbClr val="002060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642445" y="1977259"/>
              <a:ext cx="7873489" cy="614053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4465" y="4767462"/>
              <a:ext cx="7873489" cy="614053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5400000">
              <a:off x="-175832" y="3389530"/>
              <a:ext cx="2210489" cy="614053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5400000">
              <a:off x="7125172" y="3389403"/>
              <a:ext cx="2210489" cy="614053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46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adeGothic Bold"/>
        <a:ea typeface=""/>
        <a:cs typeface=""/>
      </a:majorFont>
      <a:minorFont>
        <a:latin typeface="Trade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88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88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521</Words>
  <Application>Microsoft Office PowerPoint</Application>
  <PresentationFormat>On-screen Show (4:3)</PresentationFormat>
  <Paragraphs>249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Tahoma</vt:lpstr>
      <vt:lpstr>Times New Roman</vt:lpstr>
      <vt:lpstr>TradeGothic</vt:lpstr>
      <vt:lpstr>TradeGothic Bold</vt:lpstr>
      <vt:lpstr>Wingdings 3</vt:lpstr>
      <vt:lpstr>Office Theme</vt:lpstr>
      <vt:lpstr>6_Default Design</vt:lpstr>
      <vt:lpstr>1_Office Theme</vt:lpstr>
      <vt:lpstr>  </vt:lpstr>
      <vt:lpstr>We Don’t Move Fast</vt:lpstr>
      <vt:lpstr>Saving Energy</vt:lpstr>
      <vt:lpstr>Indoor Air Quality</vt:lpstr>
      <vt:lpstr>PowerPoint Presentation</vt:lpstr>
      <vt:lpstr>Summary | Project Priorities </vt:lpstr>
      <vt:lpstr>PowerPoint Presentation</vt:lpstr>
      <vt:lpstr>PowerPoint Presentation</vt:lpstr>
      <vt:lpstr>PowerPoint Presentation</vt:lpstr>
      <vt:lpstr>PowerPoint Presentation</vt:lpstr>
      <vt:lpstr>Focus Workshop</vt:lpstr>
      <vt:lpstr>PowerPoint Presentation</vt:lpstr>
      <vt:lpstr>PowerPoint Presentation</vt:lpstr>
      <vt:lpstr>PowerPoint Presentation</vt:lpstr>
      <vt:lpstr>PowerPoint Presentation</vt:lpstr>
      <vt:lpstr>Expanded Entryway</vt:lpstr>
      <vt:lpstr>Technology - AV</vt:lpstr>
      <vt:lpstr>Lighting Controls</vt:lpstr>
      <vt:lpstr>Accessible, Bright &amp; Safe Stairwells</vt:lpstr>
      <vt:lpstr>Open Space – Local Materials</vt:lpstr>
      <vt:lpstr>Perimeter Circulation</vt:lpstr>
      <vt:lpstr>Democratic Day-lighting &amp; Views</vt:lpstr>
      <vt:lpstr>Unrelated Fact</vt:lpstr>
      <vt:lpstr>Questions?</vt:lpstr>
    </vt:vector>
  </TitlesOfParts>
  <Company>Perkins+Will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Agenda</dc:title>
  <dc:creator>Hammer, Michelle</dc:creator>
  <cp:lastModifiedBy>AVR Duluth</cp:lastModifiedBy>
  <cp:revision>500</cp:revision>
  <cp:lastPrinted>2012-06-07T13:17:44Z</cp:lastPrinted>
  <dcterms:created xsi:type="dcterms:W3CDTF">2012-03-13T15:43:22Z</dcterms:created>
  <dcterms:modified xsi:type="dcterms:W3CDTF">2017-02-20T13:15:42Z</dcterms:modified>
</cp:coreProperties>
</file>